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3"/>
  </p:notesMasterIdLst>
  <p:sldIdLst>
    <p:sldId id="256" r:id="rId2"/>
    <p:sldId id="293" r:id="rId3"/>
    <p:sldId id="257" r:id="rId4"/>
    <p:sldId id="260" r:id="rId5"/>
    <p:sldId id="265" r:id="rId6"/>
    <p:sldId id="292" r:id="rId7"/>
    <p:sldId id="294" r:id="rId8"/>
    <p:sldId id="291" r:id="rId9"/>
    <p:sldId id="295" r:id="rId10"/>
    <p:sldId id="296" r:id="rId11"/>
    <p:sldId id="286" r:id="rId12"/>
  </p:sldIdLst>
  <p:sldSz cx="9144000" cy="5143500" type="screen16x9"/>
  <p:notesSz cx="6858000" cy="9144000"/>
  <p:embeddedFontLst>
    <p:embeddedFont>
      <p:font typeface="Helvetica Neue" panose="020B060402020202020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Proxima Nova"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lda Žarnauskaitė"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E4A"/>
    <a:srgbClr val="C0AD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444" autoAdjust="0"/>
  </p:normalViewPr>
  <p:slideViewPr>
    <p:cSldViewPr snapToGrid="0">
      <p:cViewPr varScale="1">
        <p:scale>
          <a:sx n="154" d="100"/>
          <a:sy n="154" d="100"/>
        </p:scale>
        <p:origin x="384" y="12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99747190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4850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7872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dirty="0"/>
          </a:p>
        </p:txBody>
      </p:sp>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10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1234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7720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subTitle" idx="1"/>
          </p:nvPr>
        </p:nvSpPr>
        <p:spPr>
          <a:xfrm>
            <a:off x="1371600" y="2914650"/>
            <a:ext cx="6400800" cy="1314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3" name="Shape 13"/>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sldNum" idx="12"/>
          </p:nvPr>
        </p:nvSpPr>
        <p:spPr>
          <a:xfrm>
            <a:off x="660935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GB" sz="1200" b="0" i="0" u="none" strike="noStrike" cap="none">
              <a:solidFill>
                <a:srgbClr val="888888"/>
              </a:solidFill>
              <a:latin typeface="Calibri"/>
              <a:ea typeface="Calibri"/>
              <a:cs typeface="Calibri"/>
              <a:sym typeface="Calibri"/>
            </a:endParaRPr>
          </a:p>
        </p:txBody>
      </p:sp>
      <p:sp>
        <p:nvSpPr>
          <p:cNvPr id="16" name="Shape 16"/>
          <p:cNvSpPr/>
          <p:nvPr/>
        </p:nvSpPr>
        <p:spPr>
          <a:xfrm>
            <a:off x="0" y="0"/>
            <a:ext cx="2032800" cy="6513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7" name="Shape 17"/>
          <p:cNvSpPr txBox="1">
            <a:spLocks noGrp="1"/>
          </p:cNvSpPr>
          <p:nvPr>
            <p:ph type="title"/>
          </p:nvPr>
        </p:nvSpPr>
        <p:spPr>
          <a:xfrm>
            <a:off x="457200" y="1817378"/>
            <a:ext cx="8229600" cy="857400"/>
          </a:xfrm>
          <a:prstGeom prst="rect">
            <a:avLst/>
          </a:prstGeom>
          <a:noFill/>
          <a:ln>
            <a:noFill/>
          </a:ln>
        </p:spPr>
        <p:txBody>
          <a:bodyPr lIns="91425" tIns="91425" rIns="91425" bIns="91425" anchor="ctr" anchorCtr="0"/>
          <a:lstStyle>
            <a:lvl1pPr marL="0" marR="0" lvl="0" indent="0" algn="ctr" rtl="0">
              <a:spcBef>
                <a:spcPts val="0"/>
              </a:spcBef>
              <a:buClr>
                <a:srgbClr val="AC916C"/>
              </a:buClr>
              <a:buSzPct val="100000"/>
              <a:buFont typeface="Arial"/>
              <a:buNone/>
              <a:defRPr sz="3600" b="0" i="0" u="none" strike="noStrike" cap="none">
                <a:solidFill>
                  <a:srgbClr val="AC916C"/>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3600450"/>
            <a:ext cx="5486400" cy="4251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6" name="Shape 66"/>
          <p:cNvSpPr>
            <a:spLocks noGrp="1"/>
          </p:cNvSpPr>
          <p:nvPr>
            <p:ph type="pic" idx="2"/>
          </p:nvPr>
        </p:nvSpPr>
        <p:spPr>
          <a:xfrm>
            <a:off x="1792288" y="459581"/>
            <a:ext cx="5486400" cy="3086100"/>
          </a:xfrm>
          <a:prstGeom prst="rect">
            <a:avLst/>
          </a:prstGeom>
          <a:noFill/>
          <a:ln>
            <a:noFill/>
          </a:ln>
        </p:spPr>
        <p:txBody>
          <a:bodyPr lIns="91425" tIns="91425" rIns="91425" bIns="91425" anchor="t" anchorCtr="0"/>
          <a:lstStyle>
            <a:lvl1pPr marL="0" marR="0" lvl="0" indent="0" algn="l" rtl="0">
              <a:spcBef>
                <a:spcPts val="640"/>
              </a:spcBef>
              <a:buClr>
                <a:srgbClr val="AC916C"/>
              </a:buClr>
              <a:buNone/>
              <a:defRPr sz="3200" b="0" i="0" u="none" strike="noStrike" cap="none">
                <a:solidFill>
                  <a:srgbClr val="AC916C"/>
                </a:solidFill>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1"/>
          </p:nvPr>
        </p:nvSpPr>
        <p:spPr>
          <a:xfrm>
            <a:off x="1792288" y="4025503"/>
            <a:ext cx="5486400" cy="603600"/>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660935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pPr marL="0" marR="0" lvl="0" indent="0" algn="r" rtl="0">
                <a:spcBef>
                  <a:spcPts val="0"/>
                </a:spcBef>
                <a:buSzPct val="25000"/>
                <a:buNone/>
              </a:pPr>
              <a:t>‹#›</a:t>
            </a:fld>
            <a:endParaRPr lang="en-GB" sz="1200">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3" name="Shape 73"/>
          <p:cNvSpPr txBox="1">
            <a:spLocks noGrp="1"/>
          </p:cNvSpPr>
          <p:nvPr>
            <p:ph type="body" idx="1"/>
          </p:nvPr>
        </p:nvSpPr>
        <p:spPr>
          <a:xfrm rot="5400000">
            <a:off x="2874750" y="-1217400"/>
            <a:ext cx="3394500"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660935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pPr marL="0" marR="0" lvl="0" indent="0" algn="r" rtl="0">
                <a:spcBef>
                  <a:spcPts val="0"/>
                </a:spcBef>
                <a:buSzPct val="25000"/>
                <a:buNone/>
              </a:pPr>
              <a:t>‹#›</a:t>
            </a:fld>
            <a:endParaRPr lang="en-GB" sz="1200">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5463750" y="1371628"/>
            <a:ext cx="4388700"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9" name="Shape 79"/>
          <p:cNvSpPr txBox="1">
            <a:spLocks noGrp="1"/>
          </p:cNvSpPr>
          <p:nvPr>
            <p:ph type="body" idx="1"/>
          </p:nvPr>
        </p:nvSpPr>
        <p:spPr>
          <a:xfrm rot="5400000">
            <a:off x="1272750" y="-609571"/>
            <a:ext cx="4388700" cy="60198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660935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pPr marL="0" marR="0" lvl="0" indent="0" algn="r" rtl="0">
                <a:spcBef>
                  <a:spcPts val="0"/>
                </a:spcBef>
                <a:buSzPct val="25000"/>
                <a:buNone/>
              </a:pPr>
              <a:t>‹#›</a:t>
            </a:fld>
            <a:endParaRPr lang="en-GB" sz="1200">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8"/>
        <p:cNvGrpSpPr/>
        <p:nvPr/>
      </p:nvGrpSpPr>
      <p:grpSpPr>
        <a:xfrm>
          <a:off x="0" y="0"/>
          <a:ext cx="0" cy="0"/>
          <a:chOff x="0" y="0"/>
          <a:chExt cx="0" cy="0"/>
        </a:xfrm>
      </p:grpSpPr>
      <p:sp>
        <p:nvSpPr>
          <p:cNvPr id="19" name="Shape 19"/>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660935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GB" sz="1200" b="0" i="0" u="none" strike="noStrike" cap="none">
              <a:solidFill>
                <a:srgbClr val="888888"/>
              </a:solidFill>
              <a:latin typeface="Calibri"/>
              <a:ea typeface="Calibri"/>
              <a:cs typeface="Calibri"/>
              <a:sym typeface="Calibri"/>
            </a:endParaRPr>
          </a:p>
        </p:txBody>
      </p:sp>
      <p:pic>
        <p:nvPicPr>
          <p:cNvPr id="22" name="Shape 22"/>
          <p:cNvPicPr preferRelativeResize="0"/>
          <p:nvPr/>
        </p:nvPicPr>
        <p:blipFill>
          <a:blip r:embed="rId2">
            <a:alphaModFix/>
          </a:blip>
          <a:stretch>
            <a:fillRect/>
          </a:stretch>
        </p:blipFill>
        <p:spPr>
          <a:xfrm>
            <a:off x="227950" y="205962"/>
            <a:ext cx="1543050" cy="2952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ustom Layout 1">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2907825" y="318275"/>
            <a:ext cx="6159600" cy="613800"/>
          </a:xfrm>
          <a:prstGeom prst="rect">
            <a:avLst/>
          </a:prstGeom>
          <a:noFill/>
          <a:ln>
            <a:noFill/>
          </a:ln>
        </p:spPr>
        <p:txBody>
          <a:bodyPr lIns="91425" tIns="91425" rIns="91425" bIns="91425" anchor="ctr" anchorCtr="0"/>
          <a:lstStyle>
            <a:lvl1pPr marL="0" marR="0" lvl="0" indent="0" algn="ctr" rtl="0">
              <a:spcBef>
                <a:spcPts val="0"/>
              </a:spcBef>
              <a:buClr>
                <a:srgbClr val="AC916C"/>
              </a:buClr>
              <a:buSzPct val="100000"/>
              <a:buFont typeface="Arial"/>
              <a:buNone/>
              <a:defRPr sz="3600" b="0" i="0" u="none" strike="noStrike" cap="none">
                <a:solidFill>
                  <a:srgbClr val="AC916C"/>
                </a:solidFill>
                <a:latin typeface="Arial"/>
                <a:ea typeface="Arial"/>
                <a:cs typeface="Arial"/>
                <a:sym typeface="Arial"/>
              </a:defRPr>
            </a:lvl1pPr>
            <a:lvl2pPr lvl="1" indent="0" rtl="0">
              <a:spcBef>
                <a:spcPts val="0"/>
              </a:spcBef>
              <a:buSzPct val="100000"/>
              <a:buNone/>
              <a:defRPr sz="2400"/>
            </a:lvl2pPr>
            <a:lvl3pPr lvl="2" indent="0" rtl="0">
              <a:spcBef>
                <a:spcPts val="0"/>
              </a:spcBef>
              <a:buSzPct val="100000"/>
              <a:buNone/>
              <a:defRPr sz="2400"/>
            </a:lvl3pPr>
            <a:lvl4pPr lvl="3" indent="0" rtl="0">
              <a:spcBef>
                <a:spcPts val="0"/>
              </a:spcBef>
              <a:buSzPct val="100000"/>
              <a:buNone/>
              <a:defRPr sz="2400"/>
            </a:lvl4pPr>
            <a:lvl5pPr lvl="4" indent="0" rtl="0">
              <a:spcBef>
                <a:spcPts val="0"/>
              </a:spcBef>
              <a:buSzPct val="100000"/>
              <a:buNone/>
              <a:defRPr sz="2400"/>
            </a:lvl5pPr>
            <a:lvl6pPr lvl="5" indent="0" rtl="0">
              <a:spcBef>
                <a:spcPts val="0"/>
              </a:spcBef>
              <a:buSzPct val="100000"/>
              <a:buNone/>
              <a:defRPr sz="2400"/>
            </a:lvl6pPr>
            <a:lvl7pPr lvl="6" indent="0" rtl="0">
              <a:spcBef>
                <a:spcPts val="0"/>
              </a:spcBef>
              <a:buSzPct val="100000"/>
              <a:buNone/>
              <a:defRPr sz="2400"/>
            </a:lvl7pPr>
            <a:lvl8pPr lvl="7" indent="0" rtl="0">
              <a:spcBef>
                <a:spcPts val="0"/>
              </a:spcBef>
              <a:buSzPct val="100000"/>
              <a:buNone/>
              <a:defRPr sz="2400"/>
            </a:lvl8pPr>
            <a:lvl9pPr lvl="8" indent="0" rtl="0">
              <a:spcBef>
                <a:spcPts val="0"/>
              </a:spcBef>
              <a:buSzPct val="100000"/>
              <a:buNone/>
              <a:defRPr sz="24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531653"/>
            <a:ext cx="8229600" cy="857400"/>
          </a:xfrm>
          <a:prstGeom prst="rect">
            <a:avLst/>
          </a:prstGeom>
          <a:noFill/>
          <a:ln>
            <a:noFill/>
          </a:ln>
        </p:spPr>
        <p:txBody>
          <a:bodyPr lIns="91425" tIns="91425" rIns="91425" bIns="91425" anchor="ctr" anchorCtr="0"/>
          <a:lstStyle>
            <a:lvl1pPr marL="0" marR="0" lvl="0" indent="0" algn="ctr" rtl="0">
              <a:spcBef>
                <a:spcPts val="0"/>
              </a:spcBef>
              <a:buClr>
                <a:srgbClr val="AC916C"/>
              </a:buClr>
              <a:buSzPct val="100000"/>
              <a:buFont typeface="Arial"/>
              <a:buNone/>
              <a:defRPr sz="3600" b="0" i="0" u="none" strike="noStrike" cap="none">
                <a:solidFill>
                  <a:srgbClr val="AC916C"/>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body" idx="1"/>
          </p:nvPr>
        </p:nvSpPr>
        <p:spPr>
          <a:xfrm>
            <a:off x="457200" y="1222625"/>
            <a:ext cx="8229600" cy="3394500"/>
          </a:xfrm>
          <a:prstGeom prst="rect">
            <a:avLst/>
          </a:prstGeom>
          <a:noFill/>
          <a:ln>
            <a:noFill/>
          </a:ln>
        </p:spPr>
        <p:txBody>
          <a:bodyPr lIns="91425" tIns="91425" rIns="91425" bIns="91425" anchor="t" anchorCtr="0"/>
          <a:lstStyle>
            <a:lvl1pPr marL="342900" marR="0" lvl="0" indent="-139700" algn="l" rtl="0">
              <a:spcBef>
                <a:spcPts val="640"/>
              </a:spcBef>
              <a:buClr>
                <a:srgbClr val="383636"/>
              </a:buClr>
              <a:buSzPct val="100000"/>
              <a:buChar char="•"/>
              <a:defRPr sz="3200" b="0" i="0" u="none" strike="noStrike" cap="none">
                <a:solidFill>
                  <a:srgbClr val="383636"/>
                </a:solidFill>
                <a:latin typeface="Arial"/>
                <a:ea typeface="Arial"/>
                <a:cs typeface="Arial"/>
                <a:sym typeface="Arial"/>
              </a:defRPr>
            </a:lvl1pPr>
            <a:lvl2pPr marL="742950" marR="0" lvl="1" indent="-107950" algn="l" rtl="0">
              <a:spcBef>
                <a:spcPts val="560"/>
              </a:spcBef>
              <a:buClr>
                <a:srgbClr val="383636"/>
              </a:buClr>
              <a:buSzPct val="100000"/>
              <a:buChar char="–"/>
              <a:defRPr sz="2800" b="0" i="0" u="none" strike="noStrike" cap="none">
                <a:solidFill>
                  <a:srgbClr val="383636"/>
                </a:solidFill>
                <a:latin typeface="Arial"/>
                <a:ea typeface="Arial"/>
                <a:cs typeface="Arial"/>
                <a:sym typeface="Arial"/>
              </a:defRPr>
            </a:lvl2pPr>
            <a:lvl3pPr marL="1143000" marR="0" lvl="2" indent="-76200" algn="l" rtl="0">
              <a:spcBef>
                <a:spcPts val="480"/>
              </a:spcBef>
              <a:buClr>
                <a:srgbClr val="383636"/>
              </a:buClr>
              <a:buSzPct val="100000"/>
              <a:buChar char="•"/>
              <a:defRPr sz="2400" b="0" i="0" u="none" strike="noStrike" cap="none">
                <a:solidFill>
                  <a:srgbClr val="383636"/>
                </a:solidFill>
                <a:latin typeface="Arial"/>
                <a:ea typeface="Arial"/>
                <a:cs typeface="Arial"/>
                <a:sym typeface="Arial"/>
              </a:defRPr>
            </a:lvl3pPr>
            <a:lvl4pPr marL="1600200" marR="0" lvl="3" indent="-101600" algn="l" rtl="0">
              <a:spcBef>
                <a:spcPts val="400"/>
              </a:spcBef>
              <a:buClr>
                <a:srgbClr val="383636"/>
              </a:buClr>
              <a:buSzPct val="100000"/>
              <a:buChar char="–"/>
              <a:defRPr sz="2000" b="0" i="0" u="none" strike="noStrike" cap="none">
                <a:solidFill>
                  <a:srgbClr val="383636"/>
                </a:solidFill>
                <a:latin typeface="Arial"/>
                <a:ea typeface="Arial"/>
                <a:cs typeface="Arial"/>
                <a:sym typeface="Arial"/>
              </a:defRPr>
            </a:lvl4pPr>
            <a:lvl5pPr marL="2057400" marR="0" lvl="4" indent="-101600" algn="l" rtl="0">
              <a:spcBef>
                <a:spcPts val="400"/>
              </a:spcBef>
              <a:buClr>
                <a:srgbClr val="383636"/>
              </a:buClr>
              <a:buSzPct val="100000"/>
              <a:buChar char="»"/>
              <a:defRPr sz="2000" b="0" i="0" u="none" strike="noStrike" cap="none">
                <a:solidFill>
                  <a:srgbClr val="383636"/>
                </a:solidFill>
                <a:latin typeface="Arial"/>
                <a:ea typeface="Arial"/>
                <a:cs typeface="Arial"/>
                <a:sym typeface="Arial"/>
              </a:defRPr>
            </a:lvl5pPr>
            <a:lvl6pPr marL="2514600" marR="0" lvl="5" indent="-101600" algn="l" rtl="0">
              <a:spcBef>
                <a:spcPts val="400"/>
              </a:spcBef>
              <a:buClr>
                <a:srgbClr val="383636"/>
              </a:buClr>
              <a:buSzPct val="100000"/>
              <a:buChar char="•"/>
              <a:defRPr sz="2000" b="0" i="0" u="none" strike="noStrike" cap="none">
                <a:solidFill>
                  <a:srgbClr val="383636"/>
                </a:solidFill>
                <a:latin typeface="Arial"/>
                <a:ea typeface="Arial"/>
                <a:cs typeface="Arial"/>
                <a:sym typeface="Arial"/>
              </a:defRPr>
            </a:lvl6pPr>
            <a:lvl7pPr marL="2971800" marR="0" lvl="6" indent="-101600" algn="l" rtl="0">
              <a:spcBef>
                <a:spcPts val="400"/>
              </a:spcBef>
              <a:buClr>
                <a:srgbClr val="383636"/>
              </a:buClr>
              <a:buSzPct val="100000"/>
              <a:buChar char="•"/>
              <a:defRPr sz="2000" b="0" i="0" u="none" strike="noStrike" cap="none">
                <a:solidFill>
                  <a:srgbClr val="383636"/>
                </a:solidFill>
                <a:latin typeface="Arial"/>
                <a:ea typeface="Arial"/>
                <a:cs typeface="Arial"/>
                <a:sym typeface="Arial"/>
              </a:defRPr>
            </a:lvl7pPr>
            <a:lvl8pPr marL="3429000" marR="0" lvl="7" indent="-101600" algn="l" rtl="0">
              <a:spcBef>
                <a:spcPts val="400"/>
              </a:spcBef>
              <a:buClr>
                <a:srgbClr val="383636"/>
              </a:buClr>
              <a:buSzPct val="100000"/>
              <a:buChar char="•"/>
              <a:defRPr sz="2000" b="0" i="0" u="none" strike="noStrike" cap="none">
                <a:solidFill>
                  <a:srgbClr val="383636"/>
                </a:solidFill>
                <a:latin typeface="Arial"/>
                <a:ea typeface="Arial"/>
                <a:cs typeface="Arial"/>
                <a:sym typeface="Arial"/>
              </a:defRPr>
            </a:lvl8pPr>
            <a:lvl9pPr marL="3886200" marR="0" lvl="8" indent="-101600" algn="l" rtl="0">
              <a:spcBef>
                <a:spcPts val="400"/>
              </a:spcBef>
              <a:buClr>
                <a:srgbClr val="383636"/>
              </a:buClr>
              <a:buSzPct val="100000"/>
              <a:buChar char="•"/>
              <a:defRPr sz="2000" b="0" i="0" u="none" strike="noStrike" cap="none">
                <a:solidFill>
                  <a:srgbClr val="383636"/>
                </a:solidFill>
                <a:latin typeface="Arial"/>
                <a:ea typeface="Arial"/>
                <a:cs typeface="Arial"/>
                <a:sym typeface="Arial"/>
              </a:defRPr>
            </a:lvl9pPr>
          </a:lstStyle>
          <a:p>
            <a:endParaRPr/>
          </a:p>
        </p:txBody>
      </p:sp>
      <p:sp>
        <p:nvSpPr>
          <p:cNvPr id="28" name="Shape 28"/>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660935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GB" sz="1200" b="0" i="0" u="none" strike="noStrike" cap="none">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722312" y="3305175"/>
            <a:ext cx="7772400" cy="10215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 name="Shape 33"/>
          <p:cNvSpPr txBox="1">
            <a:spLocks noGrp="1"/>
          </p:cNvSpPr>
          <p:nvPr>
            <p:ph type="body" idx="1"/>
          </p:nvPr>
        </p:nvSpPr>
        <p:spPr>
          <a:xfrm>
            <a:off x="722312" y="2180034"/>
            <a:ext cx="7772400" cy="1125000"/>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660935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pPr marL="0" marR="0" lvl="0" indent="0" algn="r" rtl="0">
                <a:spcBef>
                  <a:spcPts val="0"/>
                </a:spcBef>
                <a:buSzPct val="25000"/>
                <a:buNone/>
              </a:pPr>
              <a:t>‹#›</a:t>
            </a:fld>
            <a:endParaRPr lang="en-GB" sz="1200">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457200" y="1200150"/>
            <a:ext cx="4038600" cy="33945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4648200" y="1200150"/>
            <a:ext cx="4038600" cy="33945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sldNum" idx="12"/>
          </p:nvPr>
        </p:nvSpPr>
        <p:spPr>
          <a:xfrm>
            <a:off x="660935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pPr marL="0" marR="0" lvl="0" indent="0" algn="r" rtl="0">
                <a:spcBef>
                  <a:spcPts val="0"/>
                </a:spcBef>
                <a:buSzPct val="25000"/>
                <a:buNone/>
              </a:pPr>
              <a:t>‹#›</a:t>
            </a:fld>
            <a:endParaRPr lang="en-GB" sz="1200">
              <a:solidFill>
                <a:srgbClr val="888888"/>
              </a:solidFill>
              <a:latin typeface="Calibri"/>
              <a:ea typeface="Calibri"/>
              <a:cs typeface="Calibri"/>
              <a:sym typeface="Calibri"/>
            </a:endParaRPr>
          </a:p>
        </p:txBody>
      </p:sp>
      <p:sp>
        <p:nvSpPr>
          <p:cNvPr id="43" name="Shape 43"/>
          <p:cNvSpPr txBox="1">
            <a:spLocks noGrp="1"/>
          </p:cNvSpPr>
          <p:nvPr>
            <p:ph type="title"/>
          </p:nvPr>
        </p:nvSpPr>
        <p:spPr>
          <a:xfrm>
            <a:off x="457200" y="531653"/>
            <a:ext cx="8229600" cy="857400"/>
          </a:xfrm>
          <a:prstGeom prst="rect">
            <a:avLst/>
          </a:prstGeom>
          <a:noFill/>
          <a:ln>
            <a:noFill/>
          </a:ln>
        </p:spPr>
        <p:txBody>
          <a:bodyPr lIns="91425" tIns="91425" rIns="91425" bIns="91425" anchor="ctr" anchorCtr="0"/>
          <a:lstStyle>
            <a:lvl1pPr marL="0" marR="0" lvl="0" indent="0" algn="ctr" rtl="0">
              <a:spcBef>
                <a:spcPts val="0"/>
              </a:spcBef>
              <a:buClr>
                <a:srgbClr val="AC916C"/>
              </a:buClr>
              <a:buSzPct val="100000"/>
              <a:buFont typeface="Arial"/>
              <a:buNone/>
              <a:defRPr sz="3600" b="0" i="0" u="none" strike="noStrike" cap="none">
                <a:solidFill>
                  <a:srgbClr val="AC916C"/>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457200" y="1631156"/>
            <a:ext cx="4040100" cy="296340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2"/>
          </p:nvPr>
        </p:nvSpPr>
        <p:spPr>
          <a:xfrm>
            <a:off x="4645025" y="1631156"/>
            <a:ext cx="4041900" cy="296340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660935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pPr marL="0" marR="0" lvl="0" indent="0" algn="r" rtl="0">
                <a:spcBef>
                  <a:spcPts val="0"/>
                </a:spcBef>
                <a:buSzPct val="25000"/>
                <a:buNone/>
              </a:pPr>
              <a:t>‹#›</a:t>
            </a:fld>
            <a:endParaRPr lang="en-GB" sz="1200">
              <a:solidFill>
                <a:srgbClr val="888888"/>
              </a:solidFill>
              <a:latin typeface="Calibri"/>
              <a:ea typeface="Calibri"/>
              <a:cs typeface="Calibri"/>
              <a:sym typeface="Calibri"/>
            </a:endParaRPr>
          </a:p>
        </p:txBody>
      </p:sp>
      <p:sp>
        <p:nvSpPr>
          <p:cNvPr id="50" name="Shape 50"/>
          <p:cNvSpPr txBox="1">
            <a:spLocks noGrp="1"/>
          </p:cNvSpPr>
          <p:nvPr>
            <p:ph type="title"/>
          </p:nvPr>
        </p:nvSpPr>
        <p:spPr>
          <a:xfrm>
            <a:off x="457200" y="531653"/>
            <a:ext cx="8229600" cy="857400"/>
          </a:xfrm>
          <a:prstGeom prst="rect">
            <a:avLst/>
          </a:prstGeom>
          <a:noFill/>
          <a:ln>
            <a:noFill/>
          </a:ln>
        </p:spPr>
        <p:txBody>
          <a:bodyPr lIns="91425" tIns="91425" rIns="91425" bIns="91425" anchor="ctr" anchorCtr="0"/>
          <a:lstStyle>
            <a:lvl1pPr marL="0" marR="0" lvl="0" indent="0" algn="ctr" rtl="0">
              <a:spcBef>
                <a:spcPts val="0"/>
              </a:spcBef>
              <a:buClr>
                <a:srgbClr val="AC916C"/>
              </a:buClr>
              <a:buSzPct val="100000"/>
              <a:buFont typeface="Arial"/>
              <a:buNone/>
              <a:defRPr sz="3600" b="0" i="0" u="none" strike="noStrike" cap="none">
                <a:solidFill>
                  <a:srgbClr val="AC916C"/>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1"/>
        <p:cNvGrpSpPr/>
        <p:nvPr/>
      </p:nvGrpSpPr>
      <p:grpSpPr>
        <a:xfrm>
          <a:off x="0" y="0"/>
          <a:ext cx="0" cy="0"/>
          <a:chOff x="0" y="0"/>
          <a:chExt cx="0" cy="0"/>
        </a:xfrm>
      </p:grpSpPr>
      <p:sp>
        <p:nvSpPr>
          <p:cNvPr id="52" name="Shape 52"/>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660935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pPr marL="0" marR="0" lvl="0" indent="0" algn="r" rtl="0">
                <a:spcBef>
                  <a:spcPts val="0"/>
                </a:spcBef>
                <a:buSzPct val="25000"/>
                <a:buNone/>
              </a:pPr>
              <a:t>‹#›</a:t>
            </a:fld>
            <a:endParaRPr lang="en-GB" sz="1200">
              <a:solidFill>
                <a:srgbClr val="888888"/>
              </a:solidFill>
              <a:latin typeface="Calibri"/>
              <a:ea typeface="Calibri"/>
              <a:cs typeface="Calibri"/>
              <a:sym typeface="Calibri"/>
            </a:endParaRPr>
          </a:p>
        </p:txBody>
      </p:sp>
      <p:sp>
        <p:nvSpPr>
          <p:cNvPr id="55" name="Shape 55"/>
          <p:cNvSpPr txBox="1">
            <a:spLocks noGrp="1"/>
          </p:cNvSpPr>
          <p:nvPr>
            <p:ph type="title"/>
          </p:nvPr>
        </p:nvSpPr>
        <p:spPr>
          <a:xfrm>
            <a:off x="457200" y="531653"/>
            <a:ext cx="8229600" cy="857400"/>
          </a:xfrm>
          <a:prstGeom prst="rect">
            <a:avLst/>
          </a:prstGeom>
          <a:noFill/>
          <a:ln>
            <a:noFill/>
          </a:ln>
        </p:spPr>
        <p:txBody>
          <a:bodyPr lIns="91425" tIns="91425" rIns="91425" bIns="91425" anchor="ctr" anchorCtr="0"/>
          <a:lstStyle>
            <a:lvl1pPr marL="0" marR="0" lvl="0" indent="0" algn="ctr" rtl="0">
              <a:spcBef>
                <a:spcPts val="0"/>
              </a:spcBef>
              <a:buClr>
                <a:srgbClr val="AC916C"/>
              </a:buClr>
              <a:buSzPct val="100000"/>
              <a:buFont typeface="Arial"/>
              <a:buNone/>
              <a:defRPr sz="3600" b="0" i="0" u="none" strike="noStrike" cap="none">
                <a:solidFill>
                  <a:srgbClr val="AC916C"/>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pic>
        <p:nvPicPr>
          <p:cNvPr id="56" name="Shape 56"/>
          <p:cNvPicPr preferRelativeResize="0"/>
          <p:nvPr/>
        </p:nvPicPr>
        <p:blipFill>
          <a:blip r:embed="rId2">
            <a:alphaModFix/>
          </a:blip>
          <a:stretch>
            <a:fillRect/>
          </a:stretch>
        </p:blipFill>
        <p:spPr>
          <a:xfrm>
            <a:off x="227950" y="205962"/>
            <a:ext cx="1543050" cy="2952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04787"/>
            <a:ext cx="3008400" cy="8715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9" name="Shape 59"/>
          <p:cNvSpPr txBox="1">
            <a:spLocks noGrp="1"/>
          </p:cNvSpPr>
          <p:nvPr>
            <p:ph type="body" idx="1"/>
          </p:nvPr>
        </p:nvSpPr>
        <p:spPr>
          <a:xfrm>
            <a:off x="3575050" y="204787"/>
            <a:ext cx="5111700" cy="43899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2"/>
          </p:nvPr>
        </p:nvSpPr>
        <p:spPr>
          <a:xfrm>
            <a:off x="457200" y="1076325"/>
            <a:ext cx="3008400" cy="3518400"/>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660935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pPr marL="0" marR="0" lvl="0" indent="0" algn="r" rtl="0">
                <a:spcBef>
                  <a:spcPts val="0"/>
                </a:spcBef>
                <a:buSzPct val="25000"/>
                <a:buNone/>
              </a:pPr>
              <a:t>‹#›</a:t>
            </a:fld>
            <a:endParaRPr lang="en-GB" sz="1200">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609350" y="4767262"/>
            <a:ext cx="2133600" cy="2739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en-GB"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jp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p:nvPr/>
        </p:nvSpPr>
        <p:spPr>
          <a:xfrm>
            <a:off x="0" y="0"/>
            <a:ext cx="9144000" cy="5143500"/>
          </a:xfrm>
          <a:prstGeom prst="rect">
            <a:avLst/>
          </a:prstGeom>
          <a:solidFill>
            <a:srgbClr val="2E2E4A"/>
          </a:solidFill>
          <a:ln>
            <a:noFill/>
          </a:ln>
        </p:spPr>
        <p:txBody>
          <a:bodyPr lIns="91425" tIns="91425" rIns="91425" bIns="91425" anchor="ctr" anchorCtr="0">
            <a:noAutofit/>
          </a:bodyPr>
          <a:lstStyle/>
          <a:p>
            <a:pPr lvl="0">
              <a:spcBef>
                <a:spcPts val="0"/>
              </a:spcBef>
              <a:buNone/>
            </a:pPr>
            <a:endParaRPr dirty="0"/>
          </a:p>
        </p:txBody>
      </p:sp>
      <p:pic>
        <p:nvPicPr>
          <p:cNvPr id="9" name="Resim 8">
            <a:extLst>
              <a:ext uri="{FF2B5EF4-FFF2-40B4-BE49-F238E27FC236}">
                <a16:creationId xmlns:a16="http://schemas.microsoft.com/office/drawing/2014/main" xmlns="" id="{205E79DE-2242-4353-BDE5-D7B71AF809FA}"/>
              </a:ext>
            </a:extLst>
          </p:cNvPr>
          <p:cNvPicPr>
            <a:picLocks noChangeAspect="1"/>
          </p:cNvPicPr>
          <p:nvPr/>
        </p:nvPicPr>
        <p:blipFill>
          <a:blip r:embed="rId3"/>
          <a:stretch>
            <a:fillRect/>
          </a:stretch>
        </p:blipFill>
        <p:spPr>
          <a:xfrm>
            <a:off x="2000356" y="708225"/>
            <a:ext cx="5143287" cy="4164768"/>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8666B48-417E-4E6A-AC73-2C0FBC829066}"/>
              </a:ext>
            </a:extLst>
          </p:cNvPr>
          <p:cNvSpPr>
            <a:spLocks noGrp="1"/>
          </p:cNvSpPr>
          <p:nvPr>
            <p:ph type="title"/>
          </p:nvPr>
        </p:nvSpPr>
        <p:spPr>
          <a:xfrm>
            <a:off x="457200" y="1115127"/>
            <a:ext cx="8229600" cy="857400"/>
          </a:xfrm>
        </p:spPr>
        <p:txBody>
          <a:bodyPr/>
          <a:lstStyle/>
          <a:p>
            <a:r>
              <a:rPr lang="tr-TR" sz="9600" dirty="0"/>
              <a:t>Apply </a:t>
            </a:r>
            <a:r>
              <a:rPr lang="en-US" sz="9600" dirty="0"/>
              <a:t>N</a:t>
            </a:r>
            <a:r>
              <a:rPr lang="tr-TR" sz="9600" dirty="0" err="1"/>
              <a:t>ow</a:t>
            </a:r>
            <a:endParaRPr lang="tr-TR" sz="9600" dirty="0"/>
          </a:p>
        </p:txBody>
      </p:sp>
      <p:sp>
        <p:nvSpPr>
          <p:cNvPr id="3" name="Metin Yer Tutucusu 2">
            <a:extLst>
              <a:ext uri="{FF2B5EF4-FFF2-40B4-BE49-F238E27FC236}">
                <a16:creationId xmlns:a16="http://schemas.microsoft.com/office/drawing/2014/main" xmlns="" id="{368A713F-4083-4674-BB0E-A383CB814EAA}"/>
              </a:ext>
            </a:extLst>
          </p:cNvPr>
          <p:cNvSpPr>
            <a:spLocks noGrp="1"/>
          </p:cNvSpPr>
          <p:nvPr>
            <p:ph type="body" idx="1"/>
          </p:nvPr>
        </p:nvSpPr>
        <p:spPr>
          <a:xfrm>
            <a:off x="457200" y="2908663"/>
            <a:ext cx="8229600" cy="1708462"/>
          </a:xfrm>
        </p:spPr>
        <p:txBody>
          <a:bodyPr/>
          <a:lstStyle/>
          <a:p>
            <a:pPr marL="203200" indent="0">
              <a:buNone/>
            </a:pPr>
            <a:r>
              <a:rPr lang="en-US" dirty="0"/>
              <a:t>Join BAU family today for your tomorrow!!</a:t>
            </a:r>
          </a:p>
          <a:p>
            <a:pPr marL="203200" indent="0" algn="ctr">
              <a:buNone/>
            </a:pPr>
            <a:r>
              <a:rPr lang="en-US" dirty="0">
                <a:solidFill>
                  <a:srgbClr val="FF0000"/>
                </a:solidFill>
              </a:rPr>
              <a:t>www.baucyprus.edu.tr</a:t>
            </a:r>
          </a:p>
        </p:txBody>
      </p:sp>
      <p:pic>
        <p:nvPicPr>
          <p:cNvPr id="5" name="Resim 4">
            <a:extLst>
              <a:ext uri="{FF2B5EF4-FFF2-40B4-BE49-F238E27FC236}">
                <a16:creationId xmlns:a16="http://schemas.microsoft.com/office/drawing/2014/main" xmlns="" id="{2171F1D0-B66A-4B5A-ABE7-6C6DC327DC75}"/>
              </a:ext>
            </a:extLst>
          </p:cNvPr>
          <p:cNvPicPr>
            <a:picLocks noChangeAspect="1"/>
          </p:cNvPicPr>
          <p:nvPr/>
        </p:nvPicPr>
        <p:blipFill>
          <a:blip r:embed="rId2"/>
          <a:stretch>
            <a:fillRect/>
          </a:stretch>
        </p:blipFill>
        <p:spPr>
          <a:xfrm>
            <a:off x="262911" y="178991"/>
            <a:ext cx="1635558" cy="480224"/>
          </a:xfrm>
          <a:prstGeom prst="rect">
            <a:avLst/>
          </a:prstGeom>
        </p:spPr>
      </p:pic>
    </p:spTree>
    <p:extLst>
      <p:ext uri="{BB962C8B-B14F-4D97-AF65-F5344CB8AC3E}">
        <p14:creationId xmlns:p14="http://schemas.microsoft.com/office/powerpoint/2010/main" val="317602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pic>
        <p:nvPicPr>
          <p:cNvPr id="6" name="Resim 5">
            <a:extLst>
              <a:ext uri="{FF2B5EF4-FFF2-40B4-BE49-F238E27FC236}">
                <a16:creationId xmlns:a16="http://schemas.microsoft.com/office/drawing/2014/main" xmlns="" id="{686C55CB-CECD-4D79-8BF5-3C3C893048E3}"/>
              </a:ext>
            </a:extLst>
          </p:cNvPr>
          <p:cNvPicPr>
            <a:picLocks noChangeAspect="1"/>
          </p:cNvPicPr>
          <p:nvPr/>
        </p:nvPicPr>
        <p:blipFill>
          <a:blip r:embed="rId3"/>
          <a:stretch>
            <a:fillRect/>
          </a:stretch>
        </p:blipFill>
        <p:spPr>
          <a:xfrm>
            <a:off x="219367" y="162330"/>
            <a:ext cx="1818438" cy="533920"/>
          </a:xfrm>
          <a:prstGeom prst="rect">
            <a:avLst/>
          </a:prstGeom>
        </p:spPr>
      </p:pic>
    </p:spTree>
    <p:extLst>
      <p:ext uri="{BB962C8B-B14F-4D97-AF65-F5344CB8AC3E}">
        <p14:creationId xmlns:p14="http://schemas.microsoft.com/office/powerpoint/2010/main" val="101802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01F7AAF5-DAD3-447A-A8B3-1E34C74A6B50}"/>
              </a:ext>
            </a:extLst>
          </p:cNvPr>
          <p:cNvSpPr txBox="1"/>
          <p:nvPr/>
        </p:nvSpPr>
        <p:spPr>
          <a:xfrm>
            <a:off x="361406" y="1107145"/>
            <a:ext cx="8303624" cy="3785652"/>
          </a:xfrm>
          <a:prstGeom prst="rect">
            <a:avLst/>
          </a:prstGeom>
          <a:noFill/>
        </p:spPr>
        <p:txBody>
          <a:bodyPr wrap="square">
            <a:spAutoFit/>
          </a:bodyPr>
          <a:lstStyle/>
          <a:p>
            <a:r>
              <a:rPr lang="en-US" sz="2400" dirty="0"/>
              <a:t>Bahçeşehir Cyprus University (BAU Cyprus University) is established as a member of BAU Global Education Network. BAU Global Education Network includes higher education institutions and language schools located in three different continents (North America, Europe and Asia). Its purpose is to provide the opportunity for students to benefit from academic means having an equal level and located in different continents and countries, and get an education in different campuses to enable them to have an international vision.</a:t>
            </a:r>
          </a:p>
        </p:txBody>
      </p:sp>
      <p:pic>
        <p:nvPicPr>
          <p:cNvPr id="7" name="Resim 6">
            <a:extLst>
              <a:ext uri="{FF2B5EF4-FFF2-40B4-BE49-F238E27FC236}">
                <a16:creationId xmlns:a16="http://schemas.microsoft.com/office/drawing/2014/main" xmlns="" id="{A7E948DE-3B0E-4C48-AA9A-0AEF437CBE1E}"/>
              </a:ext>
            </a:extLst>
          </p:cNvPr>
          <p:cNvPicPr>
            <a:picLocks noChangeAspect="1"/>
          </p:cNvPicPr>
          <p:nvPr/>
        </p:nvPicPr>
        <p:blipFill>
          <a:blip r:embed="rId2"/>
          <a:stretch>
            <a:fillRect/>
          </a:stretch>
        </p:blipFill>
        <p:spPr>
          <a:xfrm>
            <a:off x="80030" y="76920"/>
            <a:ext cx="2229454" cy="654600"/>
          </a:xfrm>
          <a:prstGeom prst="rect">
            <a:avLst/>
          </a:prstGeom>
        </p:spPr>
      </p:pic>
    </p:spTree>
    <p:extLst>
      <p:ext uri="{BB962C8B-B14F-4D97-AF65-F5344CB8AC3E}">
        <p14:creationId xmlns:p14="http://schemas.microsoft.com/office/powerpoint/2010/main" val="425817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Rectangle 1"/>
          <p:cNvSpPr/>
          <p:nvPr/>
        </p:nvSpPr>
        <p:spPr>
          <a:xfrm>
            <a:off x="121186" y="152401"/>
            <a:ext cx="1949985" cy="45352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830" y="142674"/>
            <a:ext cx="7367795" cy="4911863"/>
          </a:xfrm>
          <a:prstGeom prst="rect">
            <a:avLst/>
          </a:prstGeom>
        </p:spPr>
      </p:pic>
      <p:pic>
        <p:nvPicPr>
          <p:cNvPr id="3" name="Resim 2">
            <a:extLst>
              <a:ext uri="{FF2B5EF4-FFF2-40B4-BE49-F238E27FC236}">
                <a16:creationId xmlns:a16="http://schemas.microsoft.com/office/drawing/2014/main" xmlns="" id="{EE9D9DA8-BFDE-4C60-B7C0-E309054B808F}"/>
              </a:ext>
            </a:extLst>
          </p:cNvPr>
          <p:cNvPicPr>
            <a:picLocks noChangeAspect="1"/>
          </p:cNvPicPr>
          <p:nvPr/>
        </p:nvPicPr>
        <p:blipFill>
          <a:blip r:embed="rId4"/>
          <a:stretch>
            <a:fillRect/>
          </a:stretch>
        </p:blipFill>
        <p:spPr>
          <a:xfrm>
            <a:off x="106156" y="100224"/>
            <a:ext cx="1888107" cy="5543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p:nvPr/>
        </p:nvSpPr>
        <p:spPr>
          <a:xfrm>
            <a:off x="0" y="0"/>
            <a:ext cx="9144000" cy="5143500"/>
          </a:xfrm>
          <a:prstGeom prst="rect">
            <a:avLst/>
          </a:prstGeom>
          <a:solidFill>
            <a:srgbClr val="2E2E4A"/>
          </a:solidFill>
          <a:ln>
            <a:noFill/>
          </a:ln>
        </p:spPr>
        <p:txBody>
          <a:bodyPr lIns="91425" tIns="91425" rIns="91425" bIns="91425" anchor="ctr" anchorCtr="0">
            <a:noAutofit/>
          </a:bodyPr>
          <a:lstStyle/>
          <a:p>
            <a:pPr lvl="0">
              <a:spcBef>
                <a:spcPts val="0"/>
              </a:spcBef>
              <a:buNone/>
            </a:pPr>
            <a:endParaRPr dirty="0"/>
          </a:p>
        </p:txBody>
      </p:sp>
      <p:sp>
        <p:nvSpPr>
          <p:cNvPr id="144" name="Shape 144"/>
          <p:cNvSpPr txBox="1"/>
          <p:nvPr/>
        </p:nvSpPr>
        <p:spPr>
          <a:xfrm>
            <a:off x="361723" y="1557356"/>
            <a:ext cx="7789500" cy="1686300"/>
          </a:xfrm>
          <a:prstGeom prst="rect">
            <a:avLst/>
          </a:prstGeom>
          <a:noFill/>
          <a:ln>
            <a:noFill/>
          </a:ln>
        </p:spPr>
        <p:txBody>
          <a:bodyPr lIns="91425" tIns="91425" rIns="91425" bIns="91425" anchor="ctr" anchorCtr="0">
            <a:noAutofit/>
          </a:bodyPr>
          <a:lstStyle/>
          <a:p>
            <a:pPr lvl="0" algn="ctr" rtl="0">
              <a:spcBef>
                <a:spcPts val="0"/>
              </a:spcBef>
              <a:buNone/>
            </a:pPr>
            <a:r>
              <a:rPr lang="en-GB" sz="3600" dirty="0">
                <a:solidFill>
                  <a:srgbClr val="AC916C"/>
                </a:solidFill>
                <a:latin typeface="Helvetica Neue"/>
                <a:ea typeface="Helvetica Neue"/>
                <a:cs typeface="Helvetica Neue"/>
                <a:sym typeface="Helvetica Neue"/>
              </a:rPr>
              <a:t>Faculties and Departments</a:t>
            </a:r>
            <a:endParaRPr lang="tr-TR" sz="3600" dirty="0">
              <a:solidFill>
                <a:srgbClr val="AC916C"/>
              </a:solidFill>
              <a:latin typeface="Helvetica Neue"/>
              <a:ea typeface="Helvetica Neue"/>
              <a:cs typeface="Helvetica Neue"/>
              <a:sym typeface="Helvetica Neue"/>
            </a:endParaRPr>
          </a:p>
        </p:txBody>
      </p:sp>
      <p:sp>
        <p:nvSpPr>
          <p:cNvPr id="145" name="Shape 145"/>
          <p:cNvSpPr/>
          <p:nvPr/>
        </p:nvSpPr>
        <p:spPr>
          <a:xfrm>
            <a:off x="992777" y="1689463"/>
            <a:ext cx="6461760" cy="1422087"/>
          </a:xfrm>
          <a:prstGeom prst="rect">
            <a:avLst/>
          </a:prstGeom>
          <a:noFill/>
          <a:ln w="9525" cap="flat" cmpd="sng">
            <a:solidFill>
              <a:srgbClr val="A2876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pic>
        <p:nvPicPr>
          <p:cNvPr id="2" name="Resim 1">
            <a:extLst>
              <a:ext uri="{FF2B5EF4-FFF2-40B4-BE49-F238E27FC236}">
                <a16:creationId xmlns:a16="http://schemas.microsoft.com/office/drawing/2014/main" xmlns="" id="{6D93E50E-50E8-4489-BD9B-409D44F0400D}"/>
              </a:ext>
            </a:extLst>
          </p:cNvPr>
          <p:cNvPicPr>
            <a:picLocks noChangeAspect="1"/>
          </p:cNvPicPr>
          <p:nvPr/>
        </p:nvPicPr>
        <p:blipFill>
          <a:blip r:embed="rId3"/>
          <a:stretch>
            <a:fillRect/>
          </a:stretch>
        </p:blipFill>
        <p:spPr>
          <a:xfrm>
            <a:off x="106156" y="110452"/>
            <a:ext cx="1853273" cy="5441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500"/>
                                        <p:tgtEl>
                                          <p:spTgt spid="1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4"/>
                                        </p:tgtEl>
                                        <p:attrNameLst>
                                          <p:attrName>style.visibility</p:attrName>
                                        </p:attrNameLst>
                                      </p:cBhvr>
                                      <p:to>
                                        <p:strVal val="visible"/>
                                      </p:to>
                                    </p:set>
                                    <p:animEffect transition="in" filter="fade">
                                      <p:cBhvr>
                                        <p:cTn id="10"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14" name="Shape 154"/>
          <p:cNvSpPr txBox="1">
            <a:spLocks/>
          </p:cNvSpPr>
          <p:nvPr/>
        </p:nvSpPr>
        <p:spPr>
          <a:xfrm>
            <a:off x="5338950" y="4534399"/>
            <a:ext cx="3805050" cy="609101"/>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0" indent="0" algn="ctr">
              <a:spcBef>
                <a:spcPts val="400"/>
              </a:spcBef>
              <a:buClr>
                <a:srgbClr val="2E2E4A"/>
              </a:buClr>
              <a:buSzPct val="25000"/>
              <a:buNone/>
            </a:pPr>
            <a:r>
              <a:rPr lang="en-GB" sz="1100" dirty="0">
                <a:solidFill>
                  <a:srgbClr val="2E2E4A"/>
                </a:solidFill>
                <a:latin typeface="Proxima Nova"/>
                <a:ea typeface="Proxima Nova"/>
                <a:cs typeface="Proxima Nova"/>
                <a:sym typeface="Proxima Nova"/>
              </a:rPr>
              <a:t>Located on the largest island in the eastern Mediterranean</a:t>
            </a:r>
          </a:p>
          <a:p>
            <a:pPr marL="0" indent="0" algn="ctr">
              <a:spcBef>
                <a:spcPts val="400"/>
              </a:spcBef>
              <a:buClr>
                <a:srgbClr val="2E2E4A"/>
              </a:buClr>
              <a:buSzPct val="25000"/>
              <a:buNone/>
            </a:pPr>
            <a:r>
              <a:rPr lang="en-GB" sz="1100" i="1" dirty="0">
                <a:solidFill>
                  <a:srgbClr val="C0AD94"/>
                </a:solidFill>
                <a:latin typeface="Proxima Nova"/>
                <a:ea typeface="Proxima Nova"/>
                <a:cs typeface="Proxima Nova"/>
                <a:sym typeface="Proxima Nova"/>
              </a:rPr>
              <a:t>Nicosia, Cyprus</a:t>
            </a:r>
          </a:p>
        </p:txBody>
      </p:sp>
      <p:sp>
        <p:nvSpPr>
          <p:cNvPr id="200" name="Shape 200"/>
          <p:cNvSpPr/>
          <p:nvPr/>
        </p:nvSpPr>
        <p:spPr>
          <a:xfrm rot="10800000">
            <a:off x="6235337" y="-51"/>
            <a:ext cx="2908662" cy="3178680"/>
          </a:xfrm>
          <a:prstGeom prst="rtTriangle">
            <a:avLst/>
          </a:prstGeom>
          <a:solidFill>
            <a:srgbClr val="2E2E4A"/>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pic>
        <p:nvPicPr>
          <p:cNvPr id="201" name="Shape 201"/>
          <p:cNvPicPr preferRelativeResize="0">
            <a:picLocks/>
          </p:cNvPicPr>
          <p:nvPr/>
        </p:nvPicPr>
        <p:blipFill rotWithShape="1">
          <a:blip r:embed="rId3">
            <a:extLst>
              <a:ext uri="{28A0092B-C50C-407E-A947-70E740481C1C}">
                <a14:useLocalDpi xmlns:a14="http://schemas.microsoft.com/office/drawing/2010/main" val="0"/>
              </a:ext>
            </a:extLst>
          </a:blip>
          <a:srcRect l="5097" r="-5097"/>
          <a:stretch/>
        </p:blipFill>
        <p:spPr>
          <a:xfrm>
            <a:off x="7562791" y="0"/>
            <a:ext cx="1863868" cy="1349829"/>
          </a:xfrm>
          <a:prstGeom prst="parallelogram">
            <a:avLst>
              <a:gd name="adj" fmla="val 29839"/>
            </a:avLst>
          </a:prstGeom>
          <a:noFill/>
          <a:ln>
            <a:noFill/>
          </a:ln>
        </p:spPr>
      </p:pic>
      <p:sp>
        <p:nvSpPr>
          <p:cNvPr id="207" name="Shape 207"/>
          <p:cNvSpPr txBox="1">
            <a:spLocks noGrp="1"/>
          </p:cNvSpPr>
          <p:nvPr>
            <p:ph type="body" idx="4294967295"/>
          </p:nvPr>
        </p:nvSpPr>
        <p:spPr>
          <a:xfrm>
            <a:off x="80030" y="1029641"/>
            <a:ext cx="5467330" cy="3977788"/>
          </a:xfrm>
          <a:prstGeom prst="rect">
            <a:avLst/>
          </a:prstGeom>
          <a:noFill/>
          <a:ln>
            <a:noFill/>
          </a:ln>
        </p:spPr>
        <p:txBody>
          <a:bodyPr lIns="91425" tIns="45700" rIns="91425" bIns="45700" anchor="t" anchorCtr="0">
            <a:noAutofit/>
          </a:bodyPr>
          <a:lstStyle/>
          <a:p>
            <a:pPr marL="0" indent="0">
              <a:spcBef>
                <a:spcPts val="600"/>
              </a:spcBef>
              <a:spcAft>
                <a:spcPts val="600"/>
              </a:spcAft>
              <a:buClr>
                <a:srgbClr val="2E2E4A"/>
              </a:buClr>
              <a:buSzPct val="25000"/>
              <a:buNone/>
            </a:pPr>
            <a:r>
              <a:rPr lang="tr-TR" sz="1600" b="1" dirty="0" err="1">
                <a:solidFill>
                  <a:srgbClr val="2E2E4A"/>
                </a:solidFill>
                <a:latin typeface="Proxima Nova"/>
                <a:ea typeface="Proxima Nova"/>
                <a:cs typeface="Proxima Nova"/>
                <a:sym typeface="Proxima Nova"/>
              </a:rPr>
              <a:t>Faculty</a:t>
            </a:r>
            <a:r>
              <a:rPr lang="tr-TR" sz="1600" b="1" dirty="0">
                <a:solidFill>
                  <a:srgbClr val="2E2E4A"/>
                </a:solidFill>
                <a:latin typeface="Proxima Nova"/>
                <a:ea typeface="Proxima Nova"/>
                <a:cs typeface="Proxima Nova"/>
                <a:sym typeface="Proxima Nova"/>
              </a:rPr>
              <a:t> of </a:t>
            </a:r>
            <a:r>
              <a:rPr lang="en-US" sz="1600" b="1" dirty="0">
                <a:solidFill>
                  <a:srgbClr val="2E2E4A"/>
                </a:solidFill>
                <a:latin typeface="Proxima Nova"/>
                <a:ea typeface="Proxima Nova"/>
                <a:cs typeface="Proxima Nova"/>
                <a:sym typeface="Proxima Nova"/>
              </a:rPr>
              <a:t>Architecture and </a:t>
            </a:r>
            <a:r>
              <a:rPr lang="tr-TR" sz="1600" b="1" dirty="0">
                <a:solidFill>
                  <a:srgbClr val="2E2E4A"/>
                </a:solidFill>
                <a:latin typeface="Proxima Nova"/>
                <a:ea typeface="Proxima Nova"/>
                <a:cs typeface="Proxima Nova"/>
                <a:sym typeface="Proxima Nova"/>
              </a:rPr>
              <a:t>Eng</a:t>
            </a:r>
            <a:r>
              <a:rPr lang="en-US" sz="1600" b="1" dirty="0" err="1">
                <a:solidFill>
                  <a:srgbClr val="2E2E4A"/>
                </a:solidFill>
                <a:latin typeface="Proxima Nova"/>
                <a:ea typeface="Proxima Nova"/>
                <a:cs typeface="Proxima Nova"/>
                <a:sym typeface="Proxima Nova"/>
              </a:rPr>
              <a:t>i</a:t>
            </a:r>
            <a:r>
              <a:rPr lang="tr-TR" sz="1600" b="1" dirty="0" err="1">
                <a:solidFill>
                  <a:srgbClr val="2E2E4A"/>
                </a:solidFill>
                <a:latin typeface="Proxima Nova"/>
                <a:ea typeface="Proxima Nova"/>
                <a:cs typeface="Proxima Nova"/>
                <a:sym typeface="Proxima Nova"/>
              </a:rPr>
              <a:t>neer</a:t>
            </a:r>
            <a:r>
              <a:rPr lang="en-US" sz="1600" b="1" dirty="0" err="1">
                <a:solidFill>
                  <a:srgbClr val="2E2E4A"/>
                </a:solidFill>
                <a:latin typeface="Proxima Nova"/>
                <a:ea typeface="Proxima Nova"/>
                <a:cs typeface="Proxima Nova"/>
                <a:sym typeface="Proxima Nova"/>
              </a:rPr>
              <a:t>i</a:t>
            </a:r>
            <a:r>
              <a:rPr lang="tr-TR" sz="1600" b="1" dirty="0" err="1">
                <a:solidFill>
                  <a:srgbClr val="2E2E4A"/>
                </a:solidFill>
                <a:latin typeface="Proxima Nova"/>
                <a:ea typeface="Proxima Nova"/>
                <a:cs typeface="Proxima Nova"/>
                <a:sym typeface="Proxima Nova"/>
              </a:rPr>
              <a:t>ng</a:t>
            </a:r>
            <a:r>
              <a:rPr lang="en-US" sz="1600" b="1" dirty="0">
                <a:solidFill>
                  <a:srgbClr val="2E2E4A"/>
                </a:solidFill>
                <a:latin typeface="Proxima Nova"/>
                <a:ea typeface="Proxima Nova"/>
                <a:cs typeface="Proxima Nova"/>
                <a:sym typeface="Proxima Nova"/>
              </a:rPr>
              <a:t> </a:t>
            </a:r>
            <a:endParaRPr lang="en-GB" sz="1600" b="1" dirty="0">
              <a:solidFill>
                <a:srgbClr val="2E2E4A"/>
              </a:solidFill>
              <a:latin typeface="Proxima Nova"/>
              <a:ea typeface="Proxima Nova"/>
              <a:cs typeface="Proxima Nova"/>
              <a:sym typeface="Proxima Nova"/>
            </a:endParaRPr>
          </a:p>
          <a:p>
            <a:pPr marL="285750" indent="-285750">
              <a:spcBef>
                <a:spcPts val="600"/>
              </a:spcBef>
              <a:spcAft>
                <a:spcPts val="600"/>
              </a:spcAft>
              <a:buClr>
                <a:srgbClr val="2E2E4A"/>
              </a:buClr>
              <a:buFont typeface="Arial" panose="020B0604020202020204" pitchFamily="34" charset="0"/>
              <a:buChar char="•"/>
            </a:pPr>
            <a:r>
              <a:rPr lang="en-GB" sz="1600" dirty="0">
                <a:solidFill>
                  <a:srgbClr val="2E2E4A"/>
                </a:solidFill>
                <a:latin typeface="Proxima Nova"/>
                <a:sym typeface="Proxima Nova"/>
              </a:rPr>
              <a:t>Architecture</a:t>
            </a:r>
          </a:p>
          <a:p>
            <a:pPr marL="285750" indent="-285750">
              <a:spcBef>
                <a:spcPts val="200"/>
              </a:spcBef>
              <a:spcAft>
                <a:spcPts val="200"/>
              </a:spcAft>
              <a:buClr>
                <a:srgbClr val="2E2E4A"/>
              </a:buClr>
            </a:pPr>
            <a:r>
              <a:rPr lang="en-GB" sz="1600" dirty="0">
                <a:solidFill>
                  <a:srgbClr val="2E2E4A"/>
                </a:solidFill>
                <a:latin typeface="Proxima Nova"/>
                <a:sym typeface="Proxima Nova"/>
              </a:rPr>
              <a:t>Civil Engineering</a:t>
            </a:r>
          </a:p>
          <a:p>
            <a:pPr marL="285750" indent="-285750">
              <a:spcBef>
                <a:spcPts val="200"/>
              </a:spcBef>
              <a:spcAft>
                <a:spcPts val="200"/>
              </a:spcAft>
              <a:buClr>
                <a:srgbClr val="2E2E4A"/>
              </a:buClr>
            </a:pPr>
            <a:r>
              <a:rPr lang="en-GB" sz="1600" dirty="0">
                <a:solidFill>
                  <a:srgbClr val="2E2E4A"/>
                </a:solidFill>
                <a:latin typeface="Proxima Nova"/>
                <a:sym typeface="Proxima Nova"/>
              </a:rPr>
              <a:t>Computer Engineering</a:t>
            </a:r>
          </a:p>
          <a:p>
            <a:pPr marL="0" indent="0">
              <a:spcBef>
                <a:spcPts val="400"/>
              </a:spcBef>
              <a:buClr>
                <a:srgbClr val="2E2E4A"/>
              </a:buClr>
              <a:buSzPct val="25000"/>
              <a:buNone/>
            </a:pPr>
            <a:endParaRPr lang="en-GB" sz="1600" dirty="0">
              <a:solidFill>
                <a:srgbClr val="2E2E4A"/>
              </a:solidFill>
              <a:latin typeface="Proxima Nova"/>
              <a:ea typeface="Proxima Nova"/>
              <a:cs typeface="Proxima Nova"/>
              <a:sym typeface="Proxima Nova"/>
            </a:endParaRPr>
          </a:p>
          <a:p>
            <a:pPr marL="203200" indent="0">
              <a:buNone/>
            </a:pPr>
            <a:r>
              <a:rPr lang="en-US" sz="1600" b="1" dirty="0">
                <a:solidFill>
                  <a:srgbClr val="2E2E4A"/>
                </a:solidFill>
                <a:latin typeface="Proxima Nova"/>
              </a:rPr>
              <a:t>Faculty of Educational Sciences</a:t>
            </a:r>
          </a:p>
          <a:p>
            <a:r>
              <a:rPr lang="en-US" sz="1600" dirty="0">
                <a:solidFill>
                  <a:srgbClr val="2E2E4A"/>
                </a:solidFill>
                <a:latin typeface="Proxima Nova"/>
              </a:rPr>
              <a:t>English language teaching</a:t>
            </a:r>
          </a:p>
          <a:p>
            <a:endParaRPr lang="en-US" sz="1600" dirty="0">
              <a:solidFill>
                <a:srgbClr val="2E2E4A"/>
              </a:solidFill>
              <a:latin typeface="Proxima Nova"/>
            </a:endParaRPr>
          </a:p>
          <a:p>
            <a:pPr marL="203200" indent="0">
              <a:buNone/>
            </a:pPr>
            <a:r>
              <a:rPr lang="en-US" sz="1600" b="1" dirty="0">
                <a:solidFill>
                  <a:srgbClr val="2E2E4A"/>
                </a:solidFill>
                <a:latin typeface="Proxima Nova"/>
              </a:rPr>
              <a:t>Faculty of Law</a:t>
            </a:r>
          </a:p>
          <a:p>
            <a:r>
              <a:rPr lang="en-US" sz="1600" dirty="0">
                <a:solidFill>
                  <a:srgbClr val="2E2E4A"/>
                </a:solidFill>
                <a:latin typeface="Proxima Nova"/>
              </a:rPr>
              <a:t>International law</a:t>
            </a:r>
          </a:p>
          <a:p>
            <a:pPr marL="0" marR="0" lvl="0" indent="0" rtl="0">
              <a:spcBef>
                <a:spcPts val="400"/>
              </a:spcBef>
              <a:spcAft>
                <a:spcPts val="0"/>
              </a:spcAft>
              <a:buClr>
                <a:srgbClr val="2E2E4A"/>
              </a:buClr>
              <a:buSzPct val="25000"/>
              <a:buFont typeface="Arial"/>
              <a:buNone/>
            </a:pPr>
            <a:endParaRPr lang="en-GB" sz="1600" dirty="0">
              <a:solidFill>
                <a:srgbClr val="2E2E4A"/>
              </a:solidFill>
              <a:latin typeface="Proxima Nova"/>
              <a:ea typeface="Proxima Nova"/>
              <a:cs typeface="Proxima Nova"/>
              <a:sym typeface="Proxima Nova"/>
            </a:endParaRPr>
          </a:p>
        </p:txBody>
      </p:sp>
      <p:pic>
        <p:nvPicPr>
          <p:cNvPr id="3" name="Resim 2">
            <a:extLst>
              <a:ext uri="{FF2B5EF4-FFF2-40B4-BE49-F238E27FC236}">
                <a16:creationId xmlns:a16="http://schemas.microsoft.com/office/drawing/2014/main" xmlns="" id="{B24BE756-46C5-4302-AD36-929491B7A09E}"/>
              </a:ext>
            </a:extLst>
          </p:cNvPr>
          <p:cNvPicPr>
            <a:picLocks noChangeAspect="1"/>
          </p:cNvPicPr>
          <p:nvPr/>
        </p:nvPicPr>
        <p:blipFill>
          <a:blip r:embed="rId4"/>
          <a:stretch>
            <a:fillRect/>
          </a:stretch>
        </p:blipFill>
        <p:spPr>
          <a:xfrm>
            <a:off x="80030" y="76920"/>
            <a:ext cx="1576332" cy="46283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500"/>
                                        <p:tgtEl>
                                          <p:spTgt spid="200"/>
                                        </p:tgtEl>
                                      </p:cBhvr>
                                    </p:animEffect>
                                  </p:childTnLst>
                                </p:cTn>
                              </p:par>
                              <p:par>
                                <p:cTn id="8" presetID="10" presetClass="entr" presetSubtype="0" fill="hold" nodeType="withEffect">
                                  <p:stCondLst>
                                    <p:cond delay="0"/>
                                  </p:stCondLst>
                                  <p:childTnLst>
                                    <p:set>
                                      <p:cBhvr>
                                        <p:cTn id="9" dur="1" fill="hold">
                                          <p:stCondLst>
                                            <p:cond delay="0"/>
                                          </p:stCondLst>
                                        </p:cTn>
                                        <p:tgtEl>
                                          <p:spTgt spid="201"/>
                                        </p:tgtEl>
                                        <p:attrNameLst>
                                          <p:attrName>style.visibility</p:attrName>
                                        </p:attrNameLst>
                                      </p:cBhvr>
                                      <p:to>
                                        <p:strVal val="visible"/>
                                      </p:to>
                                    </p:set>
                                    <p:animEffect transition="in" filter="fade">
                                      <p:cBhvr>
                                        <p:cTn id="10" dur="500"/>
                                        <p:tgtEl>
                                          <p:spTgt spid="20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7">
                                            <p:txEl>
                                              <p:pRg st="0" end="0"/>
                                            </p:txEl>
                                          </p:spTgt>
                                        </p:tgtEl>
                                        <p:attrNameLst>
                                          <p:attrName>style.visibility</p:attrName>
                                        </p:attrNameLst>
                                      </p:cBhvr>
                                      <p:to>
                                        <p:strVal val="visible"/>
                                      </p:to>
                                    </p:set>
                                    <p:animEffect transition="in" filter="fade">
                                      <p:cBhvr>
                                        <p:cTn id="13" dur="500"/>
                                        <p:tgtEl>
                                          <p:spTgt spid="20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7">
                                            <p:txEl>
                                              <p:pRg st="1" end="1"/>
                                            </p:txEl>
                                          </p:spTgt>
                                        </p:tgtEl>
                                        <p:attrNameLst>
                                          <p:attrName>style.visibility</p:attrName>
                                        </p:attrNameLst>
                                      </p:cBhvr>
                                      <p:to>
                                        <p:strVal val="visible"/>
                                      </p:to>
                                    </p:set>
                                    <p:animEffect transition="in" filter="fade">
                                      <p:cBhvr>
                                        <p:cTn id="18" dur="500"/>
                                        <p:tgtEl>
                                          <p:spTgt spid="20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7">
                                            <p:txEl>
                                              <p:pRg st="2" end="2"/>
                                            </p:txEl>
                                          </p:spTgt>
                                        </p:tgtEl>
                                        <p:attrNameLst>
                                          <p:attrName>style.visibility</p:attrName>
                                        </p:attrNameLst>
                                      </p:cBhvr>
                                      <p:to>
                                        <p:strVal val="visible"/>
                                      </p:to>
                                    </p:set>
                                    <p:animEffect transition="in" filter="fade">
                                      <p:cBhvr>
                                        <p:cTn id="23" dur="500"/>
                                        <p:tgtEl>
                                          <p:spTgt spid="20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7">
                                            <p:txEl>
                                              <p:pRg st="3" end="3"/>
                                            </p:txEl>
                                          </p:spTgt>
                                        </p:tgtEl>
                                        <p:attrNameLst>
                                          <p:attrName>style.visibility</p:attrName>
                                        </p:attrNameLst>
                                      </p:cBhvr>
                                      <p:to>
                                        <p:strVal val="visible"/>
                                      </p:to>
                                    </p:set>
                                    <p:animEffect transition="in" filter="fade">
                                      <p:cBhvr>
                                        <p:cTn id="28" dur="500"/>
                                        <p:tgtEl>
                                          <p:spTgt spid="20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7">
                                            <p:txEl>
                                              <p:pRg st="5" end="5"/>
                                            </p:txEl>
                                          </p:spTgt>
                                        </p:tgtEl>
                                        <p:attrNameLst>
                                          <p:attrName>style.visibility</p:attrName>
                                        </p:attrNameLst>
                                      </p:cBhvr>
                                      <p:to>
                                        <p:strVal val="visible"/>
                                      </p:to>
                                    </p:set>
                                    <p:animEffect transition="in" filter="fade">
                                      <p:cBhvr>
                                        <p:cTn id="33" dur="500"/>
                                        <p:tgtEl>
                                          <p:spTgt spid="207">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07">
                                            <p:txEl>
                                              <p:pRg st="6" end="6"/>
                                            </p:txEl>
                                          </p:spTgt>
                                        </p:tgtEl>
                                        <p:attrNameLst>
                                          <p:attrName>style.visibility</p:attrName>
                                        </p:attrNameLst>
                                      </p:cBhvr>
                                      <p:to>
                                        <p:strVal val="visible"/>
                                      </p:to>
                                    </p:set>
                                    <p:animEffect transition="in" filter="fade">
                                      <p:cBhvr>
                                        <p:cTn id="38" dur="500"/>
                                        <p:tgtEl>
                                          <p:spTgt spid="207">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7">
                                            <p:txEl>
                                              <p:pRg st="8" end="8"/>
                                            </p:txEl>
                                          </p:spTgt>
                                        </p:tgtEl>
                                        <p:attrNameLst>
                                          <p:attrName>style.visibility</p:attrName>
                                        </p:attrNameLst>
                                      </p:cBhvr>
                                      <p:to>
                                        <p:strVal val="visible"/>
                                      </p:to>
                                    </p:set>
                                    <p:animEffect transition="in" filter="fade">
                                      <p:cBhvr>
                                        <p:cTn id="43" dur="500"/>
                                        <p:tgtEl>
                                          <p:spTgt spid="207">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07">
                                            <p:txEl>
                                              <p:pRg st="9" end="9"/>
                                            </p:txEl>
                                          </p:spTgt>
                                        </p:tgtEl>
                                        <p:attrNameLst>
                                          <p:attrName>style.visibility</p:attrName>
                                        </p:attrNameLst>
                                      </p:cBhvr>
                                      <p:to>
                                        <p:strVal val="visible"/>
                                      </p:to>
                                    </p:set>
                                    <p:animEffect transition="in" filter="fade">
                                      <p:cBhvr>
                                        <p:cTn id="48" dur="500"/>
                                        <p:tgtEl>
                                          <p:spTgt spid="207">
                                            <p:txEl>
                                              <p:pRg st="9" end="9"/>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0" grpId="0" animBg="1"/>
      <p:bldP spid="20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xmlns="" id="{0E6103F4-B592-4927-B620-EB4C3F80DD48}"/>
              </a:ext>
            </a:extLst>
          </p:cNvPr>
          <p:cNvSpPr>
            <a:spLocks noGrp="1"/>
          </p:cNvSpPr>
          <p:nvPr>
            <p:ph type="body" idx="1"/>
          </p:nvPr>
        </p:nvSpPr>
        <p:spPr/>
        <p:txBody>
          <a:bodyPr/>
          <a:lstStyle/>
          <a:p>
            <a:pPr marL="203200" indent="0">
              <a:buNone/>
            </a:pPr>
            <a:r>
              <a:rPr lang="en-US" sz="1600" b="1" dirty="0">
                <a:solidFill>
                  <a:srgbClr val="2E2E4A"/>
                </a:solidFill>
                <a:latin typeface="Proxima Nova"/>
                <a:sym typeface="Calibri"/>
              </a:rPr>
              <a:t>School of Tourism and Hotel Management</a:t>
            </a:r>
          </a:p>
          <a:p>
            <a:r>
              <a:rPr lang="en-US" sz="1600" dirty="0">
                <a:solidFill>
                  <a:srgbClr val="2E2E4A"/>
                </a:solidFill>
                <a:latin typeface="Proxima Nova"/>
                <a:sym typeface="Calibri"/>
              </a:rPr>
              <a:t>Tourism and Hotel Management</a:t>
            </a:r>
          </a:p>
          <a:p>
            <a:pPr marL="203200" indent="0">
              <a:buNone/>
            </a:pPr>
            <a:endParaRPr lang="en-US" sz="1600" b="1" dirty="0">
              <a:solidFill>
                <a:srgbClr val="2E2E4A"/>
              </a:solidFill>
              <a:latin typeface="Proxima Nova"/>
              <a:sym typeface="Calibri"/>
            </a:endParaRPr>
          </a:p>
          <a:p>
            <a:pPr marL="0" indent="0">
              <a:spcBef>
                <a:spcPts val="200"/>
              </a:spcBef>
              <a:spcAft>
                <a:spcPts val="200"/>
              </a:spcAft>
              <a:buClr>
                <a:srgbClr val="2E2E4A"/>
              </a:buClr>
              <a:buSzPct val="25000"/>
              <a:buNone/>
            </a:pPr>
            <a:r>
              <a:rPr lang="en-GB" sz="1600" b="1" dirty="0">
                <a:solidFill>
                  <a:srgbClr val="2E2E4A"/>
                </a:solidFill>
                <a:latin typeface="Proxima Nova"/>
                <a:ea typeface="Proxima Nova"/>
                <a:cs typeface="Proxima Nova"/>
                <a:sym typeface="Proxima Nova"/>
              </a:rPr>
              <a:t>    Faculty of Economics, Administrative and social sciences</a:t>
            </a:r>
          </a:p>
          <a:p>
            <a:pPr marL="285750" indent="-285750">
              <a:spcBef>
                <a:spcPts val="200"/>
              </a:spcBef>
              <a:spcAft>
                <a:spcPts val="200"/>
              </a:spcAft>
              <a:buClr>
                <a:srgbClr val="2E2E4A"/>
              </a:buClr>
            </a:pPr>
            <a:r>
              <a:rPr lang="en-GB" sz="1600" dirty="0">
                <a:solidFill>
                  <a:srgbClr val="2E2E4A"/>
                </a:solidFill>
                <a:latin typeface="Proxima Nova"/>
                <a:ea typeface="Proxima Nova"/>
                <a:cs typeface="Proxima Nova"/>
                <a:sym typeface="Proxima Nova"/>
              </a:rPr>
              <a:t>Management Information Systems</a:t>
            </a:r>
          </a:p>
          <a:p>
            <a:pPr marL="285750" indent="-285750">
              <a:spcBef>
                <a:spcPts val="200"/>
              </a:spcBef>
              <a:spcAft>
                <a:spcPts val="600"/>
              </a:spcAft>
              <a:buClr>
                <a:srgbClr val="2E2E4A"/>
              </a:buClr>
            </a:pPr>
            <a:r>
              <a:rPr lang="en-GB" sz="1600" dirty="0">
                <a:solidFill>
                  <a:srgbClr val="2E2E4A"/>
                </a:solidFill>
                <a:latin typeface="Proxima Nova"/>
                <a:ea typeface="Proxima Nova"/>
                <a:cs typeface="Proxima Nova"/>
                <a:sym typeface="Proxima Nova"/>
              </a:rPr>
              <a:t>Political Science </a:t>
            </a:r>
            <a:r>
              <a:rPr lang="en-US" sz="1600" dirty="0">
                <a:solidFill>
                  <a:srgbClr val="2E2E4A"/>
                </a:solidFill>
                <a:latin typeface="Proxima Nova"/>
                <a:ea typeface="Proxima Nova"/>
                <a:cs typeface="Proxima Nova"/>
                <a:sym typeface="Proxima Nova"/>
              </a:rPr>
              <a:t>&amp;</a:t>
            </a:r>
            <a:r>
              <a:rPr lang="en-GB" sz="1600" dirty="0">
                <a:solidFill>
                  <a:srgbClr val="2E2E4A"/>
                </a:solidFill>
                <a:latin typeface="Proxima Nova"/>
                <a:ea typeface="Proxima Nova"/>
                <a:cs typeface="Proxima Nova"/>
                <a:sym typeface="Proxima Nova"/>
              </a:rPr>
              <a:t> International Relations</a:t>
            </a:r>
          </a:p>
          <a:p>
            <a:pPr marL="285750" indent="-285750">
              <a:spcBef>
                <a:spcPts val="200"/>
              </a:spcBef>
              <a:spcAft>
                <a:spcPts val="600"/>
              </a:spcAft>
              <a:buClr>
                <a:srgbClr val="2E2E4A"/>
              </a:buClr>
            </a:pPr>
            <a:r>
              <a:rPr lang="en-GB" sz="1600" dirty="0">
                <a:solidFill>
                  <a:srgbClr val="2E2E4A"/>
                </a:solidFill>
                <a:latin typeface="Proxima Nova"/>
                <a:ea typeface="Proxima Nova"/>
                <a:cs typeface="Proxima Nova"/>
                <a:sym typeface="Proxima Nova"/>
              </a:rPr>
              <a:t>Psychology</a:t>
            </a:r>
          </a:p>
          <a:p>
            <a:pPr marL="285750" indent="-285750">
              <a:spcBef>
                <a:spcPts val="400"/>
              </a:spcBef>
              <a:buClr>
                <a:srgbClr val="2E2E4A"/>
              </a:buClr>
            </a:pPr>
            <a:r>
              <a:rPr lang="en-GB" sz="1600" dirty="0">
                <a:solidFill>
                  <a:srgbClr val="2E2E4A"/>
                </a:solidFill>
                <a:latin typeface="Proxima Nova"/>
                <a:ea typeface="Proxima Nova"/>
                <a:cs typeface="Proxima Nova"/>
                <a:sym typeface="Proxima Nova"/>
              </a:rPr>
              <a:t>Banking and Finance</a:t>
            </a:r>
          </a:p>
          <a:p>
            <a:pPr marL="285750" indent="-285750">
              <a:spcBef>
                <a:spcPts val="400"/>
              </a:spcBef>
              <a:buClr>
                <a:srgbClr val="2E2E4A"/>
              </a:buClr>
            </a:pPr>
            <a:r>
              <a:rPr lang="en-GB" sz="1600" dirty="0">
                <a:solidFill>
                  <a:srgbClr val="2E2E4A"/>
                </a:solidFill>
                <a:latin typeface="Proxima Nova"/>
                <a:ea typeface="Proxima Nova"/>
                <a:cs typeface="Proxima Nova"/>
                <a:sym typeface="Proxima Nova"/>
              </a:rPr>
              <a:t>Business Administration</a:t>
            </a:r>
          </a:p>
          <a:p>
            <a:pPr marL="203200" indent="0">
              <a:buNone/>
            </a:pPr>
            <a:endParaRPr lang="en-US" sz="1600" b="1" dirty="0">
              <a:solidFill>
                <a:srgbClr val="2E2E4A"/>
              </a:solidFill>
              <a:latin typeface="Proxima Nova"/>
              <a:sym typeface="Calibri"/>
            </a:endParaRPr>
          </a:p>
          <a:p>
            <a:endParaRPr lang="en-US" sz="1600" b="1" dirty="0">
              <a:solidFill>
                <a:srgbClr val="2E2E4A"/>
              </a:solidFill>
              <a:latin typeface="Proxima Nova"/>
              <a:sym typeface="Calibri"/>
            </a:endParaRPr>
          </a:p>
        </p:txBody>
      </p:sp>
      <p:sp>
        <p:nvSpPr>
          <p:cNvPr id="6" name="Metin Yer Tutucusu 5">
            <a:extLst>
              <a:ext uri="{FF2B5EF4-FFF2-40B4-BE49-F238E27FC236}">
                <a16:creationId xmlns:a16="http://schemas.microsoft.com/office/drawing/2014/main" xmlns="" id="{4315FDE3-C834-4E7D-9837-96D4313EAF57}"/>
              </a:ext>
            </a:extLst>
          </p:cNvPr>
          <p:cNvSpPr>
            <a:spLocks noGrp="1"/>
          </p:cNvSpPr>
          <p:nvPr>
            <p:ph type="body" idx="2"/>
          </p:nvPr>
        </p:nvSpPr>
        <p:spPr>
          <a:xfrm>
            <a:off x="4729840" y="1568254"/>
            <a:ext cx="2706189" cy="774352"/>
          </a:xfrm>
        </p:spPr>
        <p:txBody>
          <a:bodyPr/>
          <a:lstStyle/>
          <a:p>
            <a:r>
              <a:rPr lang="en-US" sz="1600" dirty="0">
                <a:solidFill>
                  <a:srgbClr val="2E2E4A"/>
                </a:solidFill>
                <a:latin typeface="Proxima Nova"/>
              </a:rPr>
              <a:t>Computer programming</a:t>
            </a:r>
          </a:p>
          <a:p>
            <a:r>
              <a:rPr lang="en-US" sz="1600" dirty="0">
                <a:solidFill>
                  <a:srgbClr val="2E2E4A"/>
                </a:solidFill>
                <a:latin typeface="Proxima Nova"/>
              </a:rPr>
              <a:t>Business </a:t>
            </a:r>
            <a:r>
              <a:rPr lang="en-US" sz="1600" dirty="0" err="1">
                <a:solidFill>
                  <a:srgbClr val="2E2E4A"/>
                </a:solidFill>
                <a:latin typeface="Proxima Nova"/>
              </a:rPr>
              <a:t>Managment</a:t>
            </a:r>
            <a:endParaRPr lang="tr-TR" sz="1600" dirty="0">
              <a:solidFill>
                <a:srgbClr val="2E2E4A"/>
              </a:solidFill>
              <a:latin typeface="Proxima Nova"/>
            </a:endParaRPr>
          </a:p>
        </p:txBody>
      </p:sp>
      <p:sp>
        <p:nvSpPr>
          <p:cNvPr id="5" name="Başlık 4">
            <a:extLst>
              <a:ext uri="{FF2B5EF4-FFF2-40B4-BE49-F238E27FC236}">
                <a16:creationId xmlns:a16="http://schemas.microsoft.com/office/drawing/2014/main" xmlns="" id="{17AE8A4D-898C-4256-AF88-20DCDBA717D4}"/>
              </a:ext>
            </a:extLst>
          </p:cNvPr>
          <p:cNvSpPr>
            <a:spLocks noGrp="1"/>
          </p:cNvSpPr>
          <p:nvPr>
            <p:ph type="title"/>
          </p:nvPr>
        </p:nvSpPr>
        <p:spPr>
          <a:xfrm>
            <a:off x="4648202" y="1088572"/>
            <a:ext cx="2412273" cy="592392"/>
          </a:xfrm>
        </p:spPr>
        <p:txBody>
          <a:bodyPr/>
          <a:lstStyle/>
          <a:p>
            <a:r>
              <a:rPr lang="en-US" sz="1600" b="1" dirty="0" err="1">
                <a:solidFill>
                  <a:srgbClr val="2E2E4A"/>
                </a:solidFill>
                <a:latin typeface="Proxima Nova"/>
                <a:cs typeface="Calibri"/>
                <a:sym typeface="Calibri"/>
              </a:rPr>
              <a:t>Vacational</a:t>
            </a:r>
            <a:r>
              <a:rPr lang="en-US" sz="1600" b="1" dirty="0">
                <a:solidFill>
                  <a:srgbClr val="2E2E4A"/>
                </a:solidFill>
                <a:latin typeface="Proxima Nova"/>
                <a:cs typeface="Calibri"/>
                <a:sym typeface="Calibri"/>
              </a:rPr>
              <a:t> School</a:t>
            </a:r>
            <a:endParaRPr lang="tr-TR" sz="1600" b="1" dirty="0">
              <a:solidFill>
                <a:srgbClr val="2E2E4A"/>
              </a:solidFill>
              <a:latin typeface="Proxima Nova"/>
              <a:cs typeface="Calibri"/>
              <a:sym typeface="Calibri"/>
            </a:endParaRPr>
          </a:p>
        </p:txBody>
      </p:sp>
      <p:sp>
        <p:nvSpPr>
          <p:cNvPr id="4" name="Shape 200">
            <a:extLst>
              <a:ext uri="{FF2B5EF4-FFF2-40B4-BE49-F238E27FC236}">
                <a16:creationId xmlns:a16="http://schemas.microsoft.com/office/drawing/2014/main" xmlns="" id="{F2A8B4D0-2779-421F-A93F-F5FAD87A836B}"/>
              </a:ext>
            </a:extLst>
          </p:cNvPr>
          <p:cNvSpPr/>
          <p:nvPr/>
        </p:nvSpPr>
        <p:spPr>
          <a:xfrm rot="10800000">
            <a:off x="6235337" y="-51"/>
            <a:ext cx="2908662" cy="3178680"/>
          </a:xfrm>
          <a:prstGeom prst="rtTriangle">
            <a:avLst/>
          </a:prstGeom>
          <a:solidFill>
            <a:srgbClr val="2E2E4A"/>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8" name="Başlık 4">
            <a:extLst>
              <a:ext uri="{FF2B5EF4-FFF2-40B4-BE49-F238E27FC236}">
                <a16:creationId xmlns:a16="http://schemas.microsoft.com/office/drawing/2014/main" xmlns="" id="{E3BDA233-C76F-4383-A4F2-F386932F70AE}"/>
              </a:ext>
            </a:extLst>
          </p:cNvPr>
          <p:cNvSpPr txBox="1">
            <a:spLocks/>
          </p:cNvSpPr>
          <p:nvPr/>
        </p:nvSpPr>
        <p:spPr>
          <a:xfrm>
            <a:off x="4572000" y="2464421"/>
            <a:ext cx="3927566" cy="592392"/>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AC916C"/>
              </a:buClr>
              <a:buSzPct val="100000"/>
              <a:buFont typeface="Arial"/>
              <a:buNone/>
              <a:defRPr sz="3600" b="0" i="0" u="none" strike="noStrike" cap="none">
                <a:solidFill>
                  <a:srgbClr val="AC916C"/>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r>
              <a:rPr lang="en-US" sz="1600" b="1" dirty="0">
                <a:solidFill>
                  <a:srgbClr val="2E2E4A"/>
                </a:solidFill>
                <a:latin typeface="Proxima Nova"/>
                <a:cs typeface="Calibri"/>
                <a:sym typeface="Calibri"/>
              </a:rPr>
              <a:t>Institute of Social and Applied Sciences</a:t>
            </a:r>
            <a:endParaRPr lang="tr-TR" sz="1600" b="1" dirty="0">
              <a:solidFill>
                <a:srgbClr val="2E2E4A"/>
              </a:solidFill>
              <a:latin typeface="Proxima Nova"/>
              <a:cs typeface="Calibri"/>
              <a:sym typeface="Calibri"/>
            </a:endParaRPr>
          </a:p>
        </p:txBody>
      </p:sp>
      <p:sp>
        <p:nvSpPr>
          <p:cNvPr id="9" name="Metin Yer Tutucusu 5">
            <a:extLst>
              <a:ext uri="{FF2B5EF4-FFF2-40B4-BE49-F238E27FC236}">
                <a16:creationId xmlns:a16="http://schemas.microsoft.com/office/drawing/2014/main" xmlns="" id="{AC439743-3D16-4B3A-8B32-0297C6E1F413}"/>
              </a:ext>
            </a:extLst>
          </p:cNvPr>
          <p:cNvSpPr txBox="1">
            <a:spLocks/>
          </p:cNvSpPr>
          <p:nvPr/>
        </p:nvSpPr>
        <p:spPr>
          <a:xfrm>
            <a:off x="4729840" y="2901377"/>
            <a:ext cx="4038600" cy="774352"/>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342900" marR="0" lvl="0" indent="-1651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marL="285750" indent="-285750">
              <a:spcBef>
                <a:spcPts val="400"/>
              </a:spcBef>
              <a:buClr>
                <a:srgbClr val="2E2E4A"/>
              </a:buClr>
            </a:pPr>
            <a:r>
              <a:rPr lang="en-GB" sz="1600" dirty="0">
                <a:solidFill>
                  <a:srgbClr val="2E2E4A"/>
                </a:solidFill>
                <a:latin typeface="Proxima Nova"/>
                <a:ea typeface="Proxima Nova"/>
                <a:cs typeface="Proxima Nova"/>
                <a:sym typeface="Proxima Nova"/>
              </a:rPr>
              <a:t>Master of Business Administration</a:t>
            </a:r>
          </a:p>
          <a:p>
            <a:pPr marL="285750" indent="-285750">
              <a:spcBef>
                <a:spcPts val="200"/>
              </a:spcBef>
              <a:spcAft>
                <a:spcPts val="600"/>
              </a:spcAft>
              <a:buClr>
                <a:srgbClr val="2E2E4A"/>
              </a:buClr>
            </a:pPr>
            <a:r>
              <a:rPr lang="en-GB" sz="1600" dirty="0">
                <a:solidFill>
                  <a:srgbClr val="2E2E4A"/>
                </a:solidFill>
                <a:latin typeface="Proxima Nova"/>
                <a:ea typeface="Proxima Nova"/>
                <a:cs typeface="Proxima Nova"/>
                <a:sym typeface="Proxima Nova"/>
              </a:rPr>
              <a:t>Master of Political Science </a:t>
            </a:r>
            <a:r>
              <a:rPr lang="en-US" sz="1600" dirty="0">
                <a:solidFill>
                  <a:srgbClr val="2E2E4A"/>
                </a:solidFill>
                <a:latin typeface="Proxima Nova"/>
                <a:ea typeface="Proxima Nova"/>
                <a:cs typeface="Proxima Nova"/>
                <a:sym typeface="Proxima Nova"/>
              </a:rPr>
              <a:t>&amp;</a:t>
            </a:r>
            <a:r>
              <a:rPr lang="en-GB" sz="1600" dirty="0">
                <a:solidFill>
                  <a:srgbClr val="2E2E4A"/>
                </a:solidFill>
                <a:latin typeface="Proxima Nova"/>
                <a:ea typeface="Proxima Nova"/>
                <a:cs typeface="Proxima Nova"/>
                <a:sym typeface="Proxima Nova"/>
              </a:rPr>
              <a:t> International Relations</a:t>
            </a:r>
          </a:p>
        </p:txBody>
      </p:sp>
      <p:pic>
        <p:nvPicPr>
          <p:cNvPr id="11" name="Resim 10">
            <a:extLst>
              <a:ext uri="{FF2B5EF4-FFF2-40B4-BE49-F238E27FC236}">
                <a16:creationId xmlns:a16="http://schemas.microsoft.com/office/drawing/2014/main" xmlns="" id="{F18F4D09-3C37-4A0C-9D41-18E9C8956851}"/>
              </a:ext>
            </a:extLst>
          </p:cNvPr>
          <p:cNvPicPr>
            <a:picLocks noChangeAspect="1"/>
          </p:cNvPicPr>
          <p:nvPr/>
        </p:nvPicPr>
        <p:blipFill>
          <a:blip r:embed="rId2"/>
          <a:stretch>
            <a:fillRect/>
          </a:stretch>
        </p:blipFill>
        <p:spPr>
          <a:xfrm>
            <a:off x="77687" y="44926"/>
            <a:ext cx="1716279" cy="503924"/>
          </a:xfrm>
          <a:prstGeom prst="rect">
            <a:avLst/>
          </a:prstGeom>
        </p:spPr>
      </p:pic>
    </p:spTree>
    <p:extLst>
      <p:ext uri="{BB962C8B-B14F-4D97-AF65-F5344CB8AC3E}">
        <p14:creationId xmlns:p14="http://schemas.microsoft.com/office/powerpoint/2010/main" val="242578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xmlns="" id="{97F07FCF-2169-42E8-BCE2-4F14A1EFF822}"/>
              </a:ext>
            </a:extLst>
          </p:cNvPr>
          <p:cNvPicPr>
            <a:picLocks noChangeAspect="1"/>
          </p:cNvPicPr>
          <p:nvPr/>
        </p:nvPicPr>
        <p:blipFill>
          <a:blip r:embed="rId2"/>
          <a:stretch>
            <a:fillRect/>
          </a:stretch>
        </p:blipFill>
        <p:spPr>
          <a:xfrm>
            <a:off x="80029" y="76919"/>
            <a:ext cx="1843877" cy="541389"/>
          </a:xfrm>
          <a:prstGeom prst="rect">
            <a:avLst/>
          </a:prstGeom>
        </p:spPr>
      </p:pic>
      <p:sp>
        <p:nvSpPr>
          <p:cNvPr id="10" name="Metin kutusu 9">
            <a:extLst>
              <a:ext uri="{FF2B5EF4-FFF2-40B4-BE49-F238E27FC236}">
                <a16:creationId xmlns:a16="http://schemas.microsoft.com/office/drawing/2014/main" xmlns="" id="{65E35AFA-6BA2-497C-9E9F-D5672ABD9EFC}"/>
              </a:ext>
            </a:extLst>
          </p:cNvPr>
          <p:cNvSpPr txBox="1"/>
          <p:nvPr/>
        </p:nvSpPr>
        <p:spPr>
          <a:xfrm>
            <a:off x="313509" y="775063"/>
            <a:ext cx="7680960" cy="646331"/>
          </a:xfrm>
          <a:prstGeom prst="rect">
            <a:avLst/>
          </a:prstGeom>
          <a:noFill/>
        </p:spPr>
        <p:txBody>
          <a:bodyPr wrap="square">
            <a:spAutoFit/>
          </a:bodyPr>
          <a:lstStyle/>
          <a:p>
            <a:pPr algn="ctr"/>
            <a:r>
              <a:rPr lang="tr-TR" sz="3600" b="1" dirty="0"/>
              <a:t> </a:t>
            </a:r>
            <a:r>
              <a:rPr lang="tr-TR" sz="3600" b="1" dirty="0">
                <a:solidFill>
                  <a:srgbClr val="00B0F0"/>
                </a:solidFill>
              </a:rPr>
              <a:t>WHY BAU CYPRUS</a:t>
            </a:r>
            <a:endParaRPr lang="tr-TR" sz="3600" b="1" dirty="0"/>
          </a:p>
        </p:txBody>
      </p:sp>
      <p:sp>
        <p:nvSpPr>
          <p:cNvPr id="11" name="Başlık 10">
            <a:extLst>
              <a:ext uri="{FF2B5EF4-FFF2-40B4-BE49-F238E27FC236}">
                <a16:creationId xmlns:a16="http://schemas.microsoft.com/office/drawing/2014/main" xmlns="" id="{3C027C94-4991-4BB3-B47A-5ABD64FA461B}"/>
              </a:ext>
            </a:extLst>
          </p:cNvPr>
          <p:cNvSpPr>
            <a:spLocks noGrp="1"/>
          </p:cNvSpPr>
          <p:nvPr>
            <p:ph type="title"/>
          </p:nvPr>
        </p:nvSpPr>
        <p:spPr>
          <a:xfrm>
            <a:off x="19069" y="-69670"/>
            <a:ext cx="9124931" cy="5408023"/>
          </a:xfrm>
        </p:spPr>
        <p:txBody>
          <a:bodyPr/>
          <a:lstStyle/>
          <a:p>
            <a:pPr algn="l"/>
            <a:r>
              <a:rPr lang="tr-TR" sz="2000" dirty="0"/>
              <a:t/>
            </a:r>
            <a:br>
              <a:rPr lang="tr-TR" sz="2000" dirty="0"/>
            </a:br>
            <a:r>
              <a:rPr lang="tr-TR" sz="2000" dirty="0"/>
              <a:t/>
            </a:r>
            <a:br>
              <a:rPr lang="tr-TR" sz="2000" dirty="0"/>
            </a:br>
            <a:r>
              <a:rPr lang="tr-TR" sz="2000" dirty="0"/>
              <a:t/>
            </a:r>
            <a:br>
              <a:rPr lang="tr-TR" sz="2000" dirty="0"/>
            </a:br>
            <a:r>
              <a:rPr lang="tr-TR" sz="2000" dirty="0" err="1">
                <a:solidFill>
                  <a:srgbClr val="2E2E4A"/>
                </a:solidFill>
              </a:rPr>
              <a:t>Easy</a:t>
            </a:r>
            <a:r>
              <a:rPr lang="tr-TR" sz="2000" dirty="0">
                <a:solidFill>
                  <a:srgbClr val="2E2E4A"/>
                </a:solidFill>
              </a:rPr>
              <a:t> </a:t>
            </a:r>
            <a:r>
              <a:rPr lang="tr-TR" sz="2000" dirty="0" err="1">
                <a:solidFill>
                  <a:srgbClr val="2E2E4A"/>
                </a:solidFill>
              </a:rPr>
              <a:t>Entry</a:t>
            </a:r>
            <a:r>
              <a:rPr lang="tr-TR" sz="2000" dirty="0">
                <a:solidFill>
                  <a:srgbClr val="2E2E4A"/>
                </a:solidFill>
              </a:rPr>
              <a:t>.</a:t>
            </a:r>
            <a:br>
              <a:rPr lang="tr-TR" sz="2000" dirty="0">
                <a:solidFill>
                  <a:srgbClr val="2E2E4A"/>
                </a:solidFill>
              </a:rPr>
            </a:br>
            <a:r>
              <a:rPr lang="tr-TR" sz="2000" dirty="0" err="1">
                <a:solidFill>
                  <a:srgbClr val="2E2E4A"/>
                </a:solidFill>
              </a:rPr>
              <a:t>Scholarship</a:t>
            </a:r>
            <a:r>
              <a:rPr lang="tr-TR" sz="2000" dirty="0">
                <a:solidFill>
                  <a:srgbClr val="2E2E4A"/>
                </a:solidFill>
              </a:rPr>
              <a:t> </a:t>
            </a:r>
            <a:r>
              <a:rPr lang="tr-TR" sz="2000" dirty="0" err="1">
                <a:solidFill>
                  <a:srgbClr val="2E2E4A"/>
                </a:solidFill>
              </a:rPr>
              <a:t>opportunities</a:t>
            </a:r>
            <a:r>
              <a:rPr lang="tr-TR" sz="2000" dirty="0">
                <a:solidFill>
                  <a:srgbClr val="2E2E4A"/>
                </a:solidFill>
              </a:rPr>
              <a:t>.</a:t>
            </a:r>
            <a:br>
              <a:rPr lang="tr-TR" sz="2000" dirty="0">
                <a:solidFill>
                  <a:srgbClr val="2E2E4A"/>
                </a:solidFill>
              </a:rPr>
            </a:br>
            <a:r>
              <a:rPr lang="tr-TR" sz="2000" dirty="0">
                <a:solidFill>
                  <a:srgbClr val="2E2E4A"/>
                </a:solidFill>
              </a:rPr>
              <a:t>Semester </a:t>
            </a:r>
            <a:r>
              <a:rPr lang="tr-TR" sz="2000" dirty="0" err="1">
                <a:solidFill>
                  <a:srgbClr val="2E2E4A"/>
                </a:solidFill>
              </a:rPr>
              <a:t>Exhange</a:t>
            </a:r>
            <a:r>
              <a:rPr lang="tr-TR" sz="2000" dirty="0">
                <a:solidFill>
                  <a:srgbClr val="2E2E4A"/>
                </a:solidFill>
              </a:rPr>
              <a:t> program.</a:t>
            </a:r>
            <a:br>
              <a:rPr lang="tr-TR" sz="2000" dirty="0">
                <a:solidFill>
                  <a:srgbClr val="2E2E4A"/>
                </a:solidFill>
              </a:rPr>
            </a:br>
            <a:r>
              <a:rPr lang="tr-TR" sz="2000" dirty="0" err="1">
                <a:solidFill>
                  <a:srgbClr val="2E2E4A"/>
                </a:solidFill>
              </a:rPr>
              <a:t>Safe</a:t>
            </a:r>
            <a:r>
              <a:rPr lang="tr-TR" sz="2000" dirty="0">
                <a:solidFill>
                  <a:srgbClr val="2E2E4A"/>
                </a:solidFill>
              </a:rPr>
              <a:t> </a:t>
            </a:r>
            <a:r>
              <a:rPr lang="tr-TR" sz="2000" dirty="0" err="1">
                <a:solidFill>
                  <a:srgbClr val="2E2E4A"/>
                </a:solidFill>
              </a:rPr>
              <a:t>Enviorment</a:t>
            </a:r>
            <a:r>
              <a:rPr lang="tr-TR" sz="2000" dirty="0">
                <a:solidFill>
                  <a:srgbClr val="2E2E4A"/>
                </a:solidFill>
              </a:rPr>
              <a:t>.</a:t>
            </a:r>
            <a:br>
              <a:rPr lang="tr-TR" sz="2000" dirty="0">
                <a:solidFill>
                  <a:srgbClr val="2E2E4A"/>
                </a:solidFill>
              </a:rPr>
            </a:br>
            <a:r>
              <a:rPr lang="tr-TR" sz="2000" dirty="0" err="1">
                <a:solidFill>
                  <a:srgbClr val="2E2E4A"/>
                </a:solidFill>
              </a:rPr>
              <a:t>low</a:t>
            </a:r>
            <a:r>
              <a:rPr lang="tr-TR" sz="2000" dirty="0">
                <a:solidFill>
                  <a:srgbClr val="2E2E4A"/>
                </a:solidFill>
              </a:rPr>
              <a:t> </a:t>
            </a:r>
            <a:r>
              <a:rPr lang="tr-TR" sz="2000" dirty="0" err="1">
                <a:solidFill>
                  <a:srgbClr val="2E2E4A"/>
                </a:solidFill>
              </a:rPr>
              <a:t>living</a:t>
            </a:r>
            <a:r>
              <a:rPr lang="tr-TR" sz="2000" dirty="0">
                <a:solidFill>
                  <a:srgbClr val="2E2E4A"/>
                </a:solidFill>
              </a:rPr>
              <a:t> </a:t>
            </a:r>
            <a:r>
              <a:rPr lang="tr-TR" sz="2000" dirty="0" err="1">
                <a:solidFill>
                  <a:srgbClr val="2E2E4A"/>
                </a:solidFill>
              </a:rPr>
              <a:t>cost</a:t>
            </a:r>
            <a:r>
              <a:rPr lang="tr-TR" sz="2000" dirty="0">
                <a:solidFill>
                  <a:srgbClr val="2E2E4A"/>
                </a:solidFill>
              </a:rPr>
              <a:t>.</a:t>
            </a:r>
            <a:br>
              <a:rPr lang="tr-TR" sz="2000" dirty="0">
                <a:solidFill>
                  <a:srgbClr val="2E2E4A"/>
                </a:solidFill>
              </a:rPr>
            </a:br>
            <a:r>
              <a:rPr lang="tr-TR" sz="2000" dirty="0">
                <a:solidFill>
                  <a:srgbClr val="2E2E4A"/>
                </a:solidFill>
              </a:rPr>
              <a:t>Student </a:t>
            </a:r>
            <a:r>
              <a:rPr lang="tr-TR" sz="2000" dirty="0" err="1">
                <a:solidFill>
                  <a:srgbClr val="2E2E4A"/>
                </a:solidFill>
              </a:rPr>
              <a:t>Oriented</a:t>
            </a:r>
            <a:r>
              <a:rPr lang="tr-TR" sz="2000" dirty="0">
                <a:solidFill>
                  <a:srgbClr val="2E2E4A"/>
                </a:solidFill>
              </a:rPr>
              <a:t> Island </a:t>
            </a:r>
            <a:r>
              <a:rPr lang="tr-TR" sz="2000" dirty="0" err="1">
                <a:solidFill>
                  <a:srgbClr val="2E2E4A"/>
                </a:solidFill>
              </a:rPr>
              <a:t>and</a:t>
            </a:r>
            <a:r>
              <a:rPr lang="tr-TR" sz="2000" dirty="0">
                <a:solidFill>
                  <a:srgbClr val="2E2E4A"/>
                </a:solidFill>
              </a:rPr>
              <a:t> </a:t>
            </a:r>
            <a:r>
              <a:rPr lang="tr-TR" sz="2000" dirty="0" err="1">
                <a:solidFill>
                  <a:srgbClr val="2E2E4A"/>
                </a:solidFill>
              </a:rPr>
              <a:t>Campus</a:t>
            </a:r>
            <a:r>
              <a:rPr lang="tr-TR" sz="2000" dirty="0">
                <a:solidFill>
                  <a:srgbClr val="2E2E4A"/>
                </a:solidFill>
              </a:rPr>
              <a:t>.</a:t>
            </a:r>
            <a:br>
              <a:rPr lang="tr-TR" sz="2000" dirty="0">
                <a:solidFill>
                  <a:srgbClr val="2E2E4A"/>
                </a:solidFill>
              </a:rPr>
            </a:br>
            <a:r>
              <a:rPr lang="tr-TR" sz="2000" dirty="0" err="1">
                <a:solidFill>
                  <a:srgbClr val="2E2E4A"/>
                </a:solidFill>
              </a:rPr>
              <a:t>Free</a:t>
            </a:r>
            <a:r>
              <a:rPr lang="tr-TR" sz="2000" dirty="0">
                <a:solidFill>
                  <a:srgbClr val="2E2E4A"/>
                </a:solidFill>
              </a:rPr>
              <a:t> </a:t>
            </a:r>
            <a:r>
              <a:rPr lang="tr-TR" sz="2000" dirty="0" err="1">
                <a:solidFill>
                  <a:srgbClr val="2E2E4A"/>
                </a:solidFill>
              </a:rPr>
              <a:t>Transportation</a:t>
            </a:r>
            <a:r>
              <a:rPr lang="tr-TR" sz="2000" dirty="0">
                <a:solidFill>
                  <a:srgbClr val="2E2E4A"/>
                </a:solidFill>
              </a:rPr>
              <a:t>.</a:t>
            </a:r>
            <a:br>
              <a:rPr lang="tr-TR" sz="2000" dirty="0">
                <a:solidFill>
                  <a:srgbClr val="2E2E4A"/>
                </a:solidFill>
              </a:rPr>
            </a:br>
            <a:r>
              <a:rPr lang="tr-TR" sz="2000" dirty="0" err="1">
                <a:solidFill>
                  <a:srgbClr val="2E2E4A"/>
                </a:solidFill>
              </a:rPr>
              <a:t>State</a:t>
            </a:r>
            <a:r>
              <a:rPr lang="tr-TR" sz="2000" dirty="0">
                <a:solidFill>
                  <a:srgbClr val="2E2E4A"/>
                </a:solidFill>
              </a:rPr>
              <a:t> </a:t>
            </a:r>
            <a:r>
              <a:rPr lang="tr-TR" sz="2000" dirty="0" err="1">
                <a:solidFill>
                  <a:srgbClr val="2E2E4A"/>
                </a:solidFill>
              </a:rPr>
              <a:t>Scholarship</a:t>
            </a:r>
            <a:r>
              <a:rPr lang="tr-TR" sz="2000" dirty="0">
                <a:solidFill>
                  <a:srgbClr val="2E2E4A"/>
                </a:solidFill>
              </a:rPr>
              <a:t> </a:t>
            </a:r>
            <a:r>
              <a:rPr lang="tr-TR" sz="2000" dirty="0" err="1">
                <a:solidFill>
                  <a:srgbClr val="2E2E4A"/>
                </a:solidFill>
              </a:rPr>
              <a:t>Opportunities</a:t>
            </a:r>
            <a:r>
              <a:rPr lang="tr-TR" sz="2000" dirty="0">
                <a:solidFill>
                  <a:srgbClr val="2E2E4A"/>
                </a:solidFill>
              </a:rPr>
              <a:t>.</a:t>
            </a:r>
            <a:br>
              <a:rPr lang="tr-TR" sz="2000" dirty="0">
                <a:solidFill>
                  <a:srgbClr val="2E2E4A"/>
                </a:solidFill>
              </a:rPr>
            </a:br>
            <a:r>
              <a:rPr lang="tr-TR" sz="2000" dirty="0" err="1">
                <a:solidFill>
                  <a:srgbClr val="2E2E4A"/>
                </a:solidFill>
              </a:rPr>
              <a:t>Health</a:t>
            </a:r>
            <a:r>
              <a:rPr lang="tr-TR" sz="2000" dirty="0">
                <a:solidFill>
                  <a:srgbClr val="2E2E4A"/>
                </a:solidFill>
              </a:rPr>
              <a:t> </a:t>
            </a:r>
            <a:r>
              <a:rPr lang="tr-TR" sz="2000" dirty="0" err="1">
                <a:solidFill>
                  <a:srgbClr val="2E2E4A"/>
                </a:solidFill>
              </a:rPr>
              <a:t>Insurance</a:t>
            </a:r>
            <a:r>
              <a:rPr lang="tr-TR" sz="2000" dirty="0">
                <a:solidFill>
                  <a:srgbClr val="2E2E4A"/>
                </a:solidFill>
              </a:rPr>
              <a:t>.</a:t>
            </a:r>
            <a:br>
              <a:rPr lang="tr-TR" sz="2000" dirty="0">
                <a:solidFill>
                  <a:srgbClr val="2E2E4A"/>
                </a:solidFill>
              </a:rPr>
            </a:br>
            <a:r>
              <a:rPr lang="tr-TR" sz="2000" dirty="0" err="1">
                <a:solidFill>
                  <a:srgbClr val="2E2E4A"/>
                </a:solidFill>
              </a:rPr>
              <a:t>Its</a:t>
            </a:r>
            <a:r>
              <a:rPr lang="tr-TR" sz="2000" dirty="0">
                <a:solidFill>
                  <a:srgbClr val="2E2E4A"/>
                </a:solidFill>
              </a:rPr>
              <a:t> a Home </a:t>
            </a:r>
            <a:r>
              <a:rPr lang="tr-TR" sz="2000" dirty="0" err="1">
                <a:solidFill>
                  <a:srgbClr val="2E2E4A"/>
                </a:solidFill>
              </a:rPr>
              <a:t>away</a:t>
            </a:r>
            <a:r>
              <a:rPr lang="tr-TR" sz="2000" dirty="0">
                <a:solidFill>
                  <a:srgbClr val="2E2E4A"/>
                </a:solidFill>
              </a:rPr>
              <a:t> </a:t>
            </a:r>
            <a:r>
              <a:rPr lang="tr-TR" sz="2000" dirty="0" err="1">
                <a:solidFill>
                  <a:srgbClr val="2E2E4A"/>
                </a:solidFill>
              </a:rPr>
              <a:t>from</a:t>
            </a:r>
            <a:r>
              <a:rPr lang="tr-TR" sz="2000" dirty="0">
                <a:solidFill>
                  <a:srgbClr val="2E2E4A"/>
                </a:solidFill>
              </a:rPr>
              <a:t> Home.</a:t>
            </a:r>
            <a:r>
              <a:rPr lang="tr-TR" sz="2000" dirty="0"/>
              <a:t/>
            </a:r>
            <a:br>
              <a:rPr lang="tr-TR" sz="2000" dirty="0"/>
            </a:br>
            <a:r>
              <a:rPr lang="tr-TR" sz="2000" dirty="0"/>
              <a:t/>
            </a:r>
            <a:br>
              <a:rPr lang="tr-TR" sz="2000" dirty="0"/>
            </a:br>
            <a:endParaRPr lang="tr-TR" sz="2000" dirty="0"/>
          </a:p>
        </p:txBody>
      </p:sp>
      <p:pic>
        <p:nvPicPr>
          <p:cNvPr id="2050" name="Picture 2">
            <a:extLst>
              <a:ext uri="{FF2B5EF4-FFF2-40B4-BE49-F238E27FC236}">
                <a16:creationId xmlns:a16="http://schemas.microsoft.com/office/drawing/2014/main" xmlns="" id="{9E35003A-1F77-4A66-9DBC-5ABE040EC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1179" y="2473233"/>
            <a:ext cx="2590809" cy="2188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71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 name="Shape 200"/>
          <p:cNvSpPr/>
          <p:nvPr/>
        </p:nvSpPr>
        <p:spPr>
          <a:xfrm rot="10800000">
            <a:off x="4354286" y="-53"/>
            <a:ext cx="4789712" cy="4814682"/>
          </a:xfrm>
          <a:prstGeom prst="rtTriangle">
            <a:avLst/>
          </a:prstGeom>
          <a:solidFill>
            <a:srgbClr val="2E2E4A"/>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4" name="Shape 154"/>
          <p:cNvSpPr txBox="1">
            <a:spLocks/>
          </p:cNvSpPr>
          <p:nvPr/>
        </p:nvSpPr>
        <p:spPr>
          <a:xfrm>
            <a:off x="3943380" y="6832522"/>
            <a:ext cx="2342136" cy="336889"/>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3429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0" indent="0" algn="r">
              <a:spcBef>
                <a:spcPts val="400"/>
              </a:spcBef>
              <a:buClr>
                <a:srgbClr val="2E2E4A"/>
              </a:buClr>
              <a:buSzPct val="25000"/>
              <a:buNone/>
            </a:pPr>
            <a:r>
              <a:rPr lang="en-US" sz="1400" dirty="0">
                <a:solidFill>
                  <a:srgbClr val="2E2E4A"/>
                </a:solidFill>
                <a:latin typeface="Proxima Nova"/>
                <a:ea typeface="Proxima Nova"/>
                <a:cs typeface="Proxima Nova"/>
                <a:sym typeface="Proxima Nova"/>
              </a:rPr>
              <a:t>In the maritime center of England</a:t>
            </a:r>
            <a:endParaRPr lang="en-GB" sz="1400" dirty="0">
              <a:solidFill>
                <a:srgbClr val="2E2E4A"/>
              </a:solidFill>
              <a:latin typeface="Proxima Nova"/>
              <a:ea typeface="Proxima Nova"/>
              <a:cs typeface="Proxima Nova"/>
              <a:sym typeface="Proxima Nova"/>
            </a:endParaRPr>
          </a:p>
          <a:p>
            <a:pPr marL="0" indent="0" algn="r">
              <a:spcBef>
                <a:spcPts val="400"/>
              </a:spcBef>
              <a:buClr>
                <a:srgbClr val="2E2E4A"/>
              </a:buClr>
              <a:buSzPct val="25000"/>
              <a:buNone/>
            </a:pPr>
            <a:r>
              <a:rPr lang="en-GB" sz="1400" i="1" dirty="0">
                <a:solidFill>
                  <a:srgbClr val="C0AD94"/>
                </a:solidFill>
                <a:latin typeface="Proxima Nova"/>
                <a:ea typeface="Proxima Nova"/>
                <a:cs typeface="Proxima Nova"/>
                <a:sym typeface="Proxima Nova"/>
              </a:rPr>
              <a:t>Plymouth, United Kingdom</a:t>
            </a:r>
          </a:p>
        </p:txBody>
      </p:sp>
      <p:sp>
        <p:nvSpPr>
          <p:cNvPr id="13" name="Title 4"/>
          <p:cNvSpPr txBox="1">
            <a:spLocks/>
          </p:cNvSpPr>
          <p:nvPr/>
        </p:nvSpPr>
        <p:spPr>
          <a:xfrm>
            <a:off x="2813443" y="221339"/>
            <a:ext cx="2259874" cy="294947"/>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AC916C"/>
              </a:buClr>
              <a:buSzPct val="100000"/>
              <a:buFont typeface="Arial"/>
              <a:buNone/>
              <a:defRPr sz="3600" b="0" i="0" u="none" strike="noStrike" cap="none">
                <a:solidFill>
                  <a:srgbClr val="AC916C"/>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2400" b="1" dirty="0"/>
              <a:t>Campus Life</a:t>
            </a:r>
          </a:p>
        </p:txBody>
      </p:sp>
      <p:pic>
        <p:nvPicPr>
          <p:cNvPr id="3" name="Resim 2">
            <a:extLst>
              <a:ext uri="{FF2B5EF4-FFF2-40B4-BE49-F238E27FC236}">
                <a16:creationId xmlns:a16="http://schemas.microsoft.com/office/drawing/2014/main" xmlns="" id="{40ACB452-8D21-4C09-A4B8-AB5CC313DF2A}"/>
              </a:ext>
            </a:extLst>
          </p:cNvPr>
          <p:cNvPicPr>
            <a:picLocks noChangeAspect="1"/>
          </p:cNvPicPr>
          <p:nvPr/>
        </p:nvPicPr>
        <p:blipFill>
          <a:blip r:embed="rId3"/>
          <a:stretch>
            <a:fillRect/>
          </a:stretch>
        </p:blipFill>
        <p:spPr>
          <a:xfrm rot="20413507">
            <a:off x="430083" y="755041"/>
            <a:ext cx="2794148" cy="1862311"/>
          </a:xfrm>
          <a:prstGeom prst="rect">
            <a:avLst/>
          </a:prstGeom>
        </p:spPr>
      </p:pic>
      <p:pic>
        <p:nvPicPr>
          <p:cNvPr id="1026" name="Picture 2">
            <a:extLst>
              <a:ext uri="{FF2B5EF4-FFF2-40B4-BE49-F238E27FC236}">
                <a16:creationId xmlns:a16="http://schemas.microsoft.com/office/drawing/2014/main" xmlns="" id="{C90F1EF5-873D-4CD8-B411-8A06113174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23793" flipH="1">
            <a:off x="5085081" y="1959910"/>
            <a:ext cx="2901265" cy="29012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xmlns="" id="{3E08DEB0-5169-413C-B525-3E7C444BD5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534227" flipH="1">
            <a:off x="2590064" y="3234557"/>
            <a:ext cx="2342137" cy="20341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xmlns="" id="{C567FEB9-4A42-4A44-9F35-962C0CE49F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162" y="2654248"/>
            <a:ext cx="1889209" cy="18892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xmlns="" id="{4FF4E576-1E1E-49D1-9D8D-5FB519BB91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2735" y="1279110"/>
            <a:ext cx="2093283" cy="2093283"/>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xmlns="" id="{006CE3CC-4EFD-458B-A69C-540CBEF6E9EF}"/>
              </a:ext>
            </a:extLst>
          </p:cNvPr>
          <p:cNvPicPr>
            <a:picLocks noChangeAspect="1"/>
          </p:cNvPicPr>
          <p:nvPr/>
        </p:nvPicPr>
        <p:blipFill>
          <a:blip r:embed="rId8"/>
          <a:stretch>
            <a:fillRect/>
          </a:stretch>
        </p:blipFill>
        <p:spPr>
          <a:xfrm>
            <a:off x="197436" y="149994"/>
            <a:ext cx="1718599" cy="504606"/>
          </a:xfrm>
          <a:prstGeom prst="rect">
            <a:avLst/>
          </a:prstGeom>
        </p:spPr>
      </p:pic>
    </p:spTree>
    <p:extLst>
      <p:ext uri="{BB962C8B-B14F-4D97-AF65-F5344CB8AC3E}">
        <p14:creationId xmlns:p14="http://schemas.microsoft.com/office/powerpoint/2010/main" val="1552971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6CDC03E-8838-4B6E-9DF1-65B71349F597}"/>
              </a:ext>
            </a:extLst>
          </p:cNvPr>
          <p:cNvSpPr>
            <a:spLocks noGrp="1"/>
          </p:cNvSpPr>
          <p:nvPr>
            <p:ph type="title"/>
          </p:nvPr>
        </p:nvSpPr>
        <p:spPr/>
        <p:txBody>
          <a:bodyPr/>
          <a:lstStyle/>
          <a:p>
            <a:r>
              <a:rPr lang="tr-TR" dirty="0" err="1"/>
              <a:t>Accommodation</a:t>
            </a:r>
            <a:r>
              <a:rPr lang="tr-TR" dirty="0"/>
              <a:t> </a:t>
            </a:r>
          </a:p>
        </p:txBody>
      </p:sp>
      <p:sp>
        <p:nvSpPr>
          <p:cNvPr id="3" name="Metin Yer Tutucusu 2">
            <a:extLst>
              <a:ext uri="{FF2B5EF4-FFF2-40B4-BE49-F238E27FC236}">
                <a16:creationId xmlns:a16="http://schemas.microsoft.com/office/drawing/2014/main" xmlns="" id="{0D71AD7F-128D-4C10-A30D-D79BB9224804}"/>
              </a:ext>
            </a:extLst>
          </p:cNvPr>
          <p:cNvSpPr>
            <a:spLocks noGrp="1"/>
          </p:cNvSpPr>
          <p:nvPr>
            <p:ph type="body" idx="1"/>
          </p:nvPr>
        </p:nvSpPr>
        <p:spPr/>
        <p:txBody>
          <a:bodyPr/>
          <a:lstStyle/>
          <a:p>
            <a:endParaRPr lang="tr-TR" dirty="0"/>
          </a:p>
          <a:p>
            <a:r>
              <a:rPr lang="tr-TR" sz="1800" dirty="0" err="1"/>
              <a:t>Single</a:t>
            </a:r>
            <a:r>
              <a:rPr lang="tr-TR" sz="1800" dirty="0"/>
              <a:t> </a:t>
            </a:r>
            <a:r>
              <a:rPr lang="tr-TR" sz="1800" dirty="0" err="1"/>
              <a:t>room</a:t>
            </a:r>
            <a:r>
              <a:rPr lang="tr-TR" sz="1800" dirty="0"/>
              <a:t> : 2500</a:t>
            </a:r>
            <a:r>
              <a:rPr lang="en-US" sz="1800" dirty="0"/>
              <a:t>-2700</a:t>
            </a:r>
            <a:r>
              <a:rPr lang="tr-TR" sz="1800" dirty="0"/>
              <a:t> USD </a:t>
            </a:r>
            <a:r>
              <a:rPr lang="tr-TR" sz="1800" dirty="0" err="1"/>
              <a:t>per</a:t>
            </a:r>
            <a:r>
              <a:rPr lang="tr-TR" sz="1800" dirty="0"/>
              <a:t> </a:t>
            </a:r>
            <a:r>
              <a:rPr lang="tr-TR" sz="1800" dirty="0" err="1"/>
              <a:t>year</a:t>
            </a:r>
            <a:r>
              <a:rPr lang="tr-TR" sz="1800" dirty="0"/>
              <a:t> . </a:t>
            </a:r>
            <a:r>
              <a:rPr lang="tr-TR" sz="1800" dirty="0" err="1"/>
              <a:t>Wifi</a:t>
            </a:r>
            <a:r>
              <a:rPr lang="tr-TR" sz="1800" dirty="0"/>
              <a:t> </a:t>
            </a:r>
            <a:r>
              <a:rPr lang="tr-TR" sz="1800" dirty="0" err="1"/>
              <a:t>included</a:t>
            </a:r>
            <a:r>
              <a:rPr lang="tr-TR" sz="1800" dirty="0"/>
              <a:t>.</a:t>
            </a:r>
          </a:p>
          <a:p>
            <a:pPr marL="203200" indent="0">
              <a:buNone/>
            </a:pPr>
            <a:r>
              <a:rPr lang="tr-TR" sz="1800" dirty="0"/>
              <a:t>     </a:t>
            </a:r>
          </a:p>
          <a:p>
            <a:r>
              <a:rPr lang="tr-TR" sz="1800" dirty="0" err="1"/>
              <a:t>Double</a:t>
            </a:r>
            <a:r>
              <a:rPr lang="tr-TR" sz="1800" dirty="0"/>
              <a:t> </a:t>
            </a:r>
            <a:r>
              <a:rPr lang="tr-TR" sz="1800" dirty="0" err="1"/>
              <a:t>room</a:t>
            </a:r>
            <a:r>
              <a:rPr lang="tr-TR" sz="1800" dirty="0"/>
              <a:t>: 1500</a:t>
            </a:r>
            <a:r>
              <a:rPr lang="en-US" sz="1800" dirty="0"/>
              <a:t>-1700</a:t>
            </a:r>
            <a:r>
              <a:rPr lang="tr-TR" sz="1800" dirty="0"/>
              <a:t> USD </a:t>
            </a:r>
            <a:r>
              <a:rPr lang="tr-TR" sz="1800" dirty="0" err="1"/>
              <a:t>per</a:t>
            </a:r>
            <a:r>
              <a:rPr lang="tr-TR" sz="1800" dirty="0"/>
              <a:t> </a:t>
            </a:r>
            <a:r>
              <a:rPr lang="tr-TR" sz="1800" dirty="0" err="1"/>
              <a:t>person</a:t>
            </a:r>
            <a:r>
              <a:rPr lang="tr-TR" sz="1800" dirty="0"/>
              <a:t> </a:t>
            </a:r>
            <a:r>
              <a:rPr lang="tr-TR" sz="1800" dirty="0" err="1"/>
              <a:t>per</a:t>
            </a:r>
            <a:r>
              <a:rPr lang="tr-TR" sz="1800" dirty="0"/>
              <a:t> </a:t>
            </a:r>
            <a:r>
              <a:rPr lang="tr-TR" sz="1800" dirty="0" err="1"/>
              <a:t>year</a:t>
            </a:r>
            <a:r>
              <a:rPr lang="tr-TR" sz="1800" dirty="0"/>
              <a:t> . </a:t>
            </a:r>
            <a:r>
              <a:rPr lang="tr-TR" sz="1800" dirty="0" err="1"/>
              <a:t>Wifi</a:t>
            </a:r>
            <a:r>
              <a:rPr lang="tr-TR" sz="1800" dirty="0"/>
              <a:t> </a:t>
            </a:r>
            <a:r>
              <a:rPr lang="tr-TR" sz="1800" dirty="0" err="1"/>
              <a:t>included</a:t>
            </a:r>
            <a:r>
              <a:rPr lang="tr-TR" sz="1800" dirty="0"/>
              <a:t>.</a:t>
            </a:r>
          </a:p>
          <a:p>
            <a:r>
              <a:rPr lang="tr-TR" sz="1800" dirty="0" err="1"/>
              <a:t>Renting</a:t>
            </a:r>
            <a:r>
              <a:rPr lang="tr-TR" sz="1800" dirty="0"/>
              <a:t> </a:t>
            </a:r>
            <a:r>
              <a:rPr lang="tr-TR" sz="1800" dirty="0" err="1"/>
              <a:t>houses</a:t>
            </a:r>
            <a:r>
              <a:rPr lang="tr-TR" sz="1800" dirty="0"/>
              <a:t> </a:t>
            </a:r>
            <a:r>
              <a:rPr lang="tr-TR" sz="1800" dirty="0" err="1"/>
              <a:t>and</a:t>
            </a:r>
            <a:r>
              <a:rPr lang="tr-TR" sz="1800" dirty="0"/>
              <a:t> </a:t>
            </a:r>
            <a:r>
              <a:rPr lang="tr-TR" sz="1800" dirty="0" err="1"/>
              <a:t>other</a:t>
            </a:r>
            <a:r>
              <a:rPr lang="tr-TR" sz="1800" dirty="0"/>
              <a:t> </a:t>
            </a:r>
            <a:r>
              <a:rPr lang="tr-TR" sz="1800" dirty="0" err="1"/>
              <a:t>dormitory</a:t>
            </a:r>
            <a:r>
              <a:rPr lang="tr-TR" sz="1800" dirty="0"/>
              <a:t> </a:t>
            </a:r>
            <a:r>
              <a:rPr lang="tr-TR" sz="1800" dirty="0" err="1"/>
              <a:t>options</a:t>
            </a:r>
            <a:r>
              <a:rPr lang="tr-TR" sz="1800" dirty="0"/>
              <a:t> </a:t>
            </a:r>
            <a:r>
              <a:rPr lang="tr-TR" sz="1800" dirty="0" err="1"/>
              <a:t>are</a:t>
            </a:r>
            <a:r>
              <a:rPr lang="tr-TR" sz="1800" dirty="0"/>
              <a:t> </a:t>
            </a:r>
            <a:r>
              <a:rPr lang="tr-TR" sz="1800" dirty="0" err="1"/>
              <a:t>available</a:t>
            </a:r>
            <a:r>
              <a:rPr lang="tr-TR" sz="1800" dirty="0"/>
              <a:t> .</a:t>
            </a:r>
          </a:p>
          <a:p>
            <a:endParaRPr lang="tr-TR" sz="1800" dirty="0"/>
          </a:p>
        </p:txBody>
      </p:sp>
      <p:pic>
        <p:nvPicPr>
          <p:cNvPr id="5" name="Resim 4">
            <a:extLst>
              <a:ext uri="{FF2B5EF4-FFF2-40B4-BE49-F238E27FC236}">
                <a16:creationId xmlns:a16="http://schemas.microsoft.com/office/drawing/2014/main" xmlns="" id="{9A621EC6-037D-43A8-BB32-77B9A53FFA51}"/>
              </a:ext>
            </a:extLst>
          </p:cNvPr>
          <p:cNvPicPr>
            <a:picLocks noChangeAspect="1"/>
          </p:cNvPicPr>
          <p:nvPr/>
        </p:nvPicPr>
        <p:blipFill>
          <a:blip r:embed="rId2"/>
          <a:stretch>
            <a:fillRect/>
          </a:stretch>
        </p:blipFill>
        <p:spPr>
          <a:xfrm>
            <a:off x="210658" y="198994"/>
            <a:ext cx="1600724" cy="452097"/>
          </a:xfrm>
          <a:prstGeom prst="rect">
            <a:avLst/>
          </a:prstGeom>
        </p:spPr>
      </p:pic>
    </p:spTree>
    <p:extLst>
      <p:ext uri="{BB962C8B-B14F-4D97-AF65-F5344CB8AC3E}">
        <p14:creationId xmlns:p14="http://schemas.microsoft.com/office/powerpoint/2010/main" val="38035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U Glob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2823</TotalTime>
  <Words>247</Words>
  <Application>Microsoft Office PowerPoint</Application>
  <PresentationFormat>On-screen Show (16:9)</PresentationFormat>
  <Paragraphs>43</Paragraphs>
  <Slides>11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Helvetica Neue</vt:lpstr>
      <vt:lpstr>Calibri</vt:lpstr>
      <vt:lpstr>Proxima Nova</vt:lpstr>
      <vt:lpstr>Arial</vt:lpstr>
      <vt:lpstr>BAU Global</vt:lpstr>
      <vt:lpstr>PowerPoint Presentation</vt:lpstr>
      <vt:lpstr>PowerPoint Presentation</vt:lpstr>
      <vt:lpstr>PowerPoint Presentation</vt:lpstr>
      <vt:lpstr>PowerPoint Presentation</vt:lpstr>
      <vt:lpstr>PowerPoint Presentation</vt:lpstr>
      <vt:lpstr>Vacational School</vt:lpstr>
      <vt:lpstr>   Easy Entry. Scholarship opportunities. Semester Exhange program. Safe Enviorment. low living cost. Student Oriented Island and Campus. Free Transportation. State Scholarship Opportunities. Health Insurance. Its a Home away from Home.  </vt:lpstr>
      <vt:lpstr>PowerPoint Presentation</vt:lpstr>
      <vt:lpstr>Accommodation </vt:lpstr>
      <vt:lpstr>Apply Now</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Milda Zarnauskaite</dc:creator>
  <cp:lastModifiedBy>Yigit SIMSEK</cp:lastModifiedBy>
  <cp:revision>193</cp:revision>
  <dcterms:modified xsi:type="dcterms:W3CDTF">2021-08-11T10:09:23Z</dcterms:modified>
</cp:coreProperties>
</file>